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1" r:id="rId2"/>
    <p:sldId id="2563" r:id="rId3"/>
    <p:sldId id="2564" r:id="rId4"/>
    <p:sldId id="2565" r:id="rId5"/>
    <p:sldId id="2566" r:id="rId6"/>
    <p:sldId id="2567" r:id="rId7"/>
    <p:sldId id="2568" r:id="rId8"/>
    <p:sldId id="2569" r:id="rId9"/>
    <p:sldId id="2570" r:id="rId10"/>
    <p:sldId id="2571" r:id="rId11"/>
    <p:sldId id="2572" r:id="rId12"/>
    <p:sldId id="2573" r:id="rId13"/>
    <p:sldId id="25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rkSmart: Pametno rješenje za privatni parking u urbanim sredinama" id="{95963474-14E3-48AD-9A49-3F1DBFBA2EE9}">
          <p14:sldIdLst>
            <p14:sldId id="2561"/>
            <p14:sldId id="2563"/>
            <p14:sldId id="2564"/>
            <p14:sldId id="2565"/>
            <p14:sldId id="2566"/>
            <p14:sldId id="2567"/>
            <p14:sldId id="2568"/>
            <p14:sldId id="2569"/>
            <p14:sldId id="2570"/>
            <p14:sldId id="2571"/>
            <p14:sldId id="2572"/>
            <p14:sldId id="2573"/>
            <p14:sldId id="2574"/>
          </p14:sldIdLst>
        </p14:section>
        <p14:section name="Zaključak" id="{6B6734CF-6559-49DF-8E51-5BB17DCF1BB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>
        <p:scale>
          <a:sx n="66" d="100"/>
          <a:sy n="66" d="100"/>
        </p:scale>
        <p:origin x="1330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AD2660-B469-4272-9269-BC164C6AEFB4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3F900E3-0741-4C29-9676-00DEEB7AA01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Početna ulaganja</a:t>
          </a:r>
        </a:p>
      </dgm:t>
    </dgm:pt>
    <dgm:pt modelId="{D1A5B67C-5283-4BA8-8AC7-37B91E555E84}" type="parTrans" cxnId="{2FF273F8-FB44-4C3F-A448-4D54A8AA0ADF}">
      <dgm:prSet/>
      <dgm:spPr/>
      <dgm:t>
        <a:bodyPr/>
        <a:lstStyle/>
        <a:p>
          <a:endParaRPr lang="en-US"/>
        </a:p>
      </dgm:t>
    </dgm:pt>
    <dgm:pt modelId="{24AF5FA2-588A-4C1E-B979-000F32D5BDD1}" type="sibTrans" cxnId="{2FF273F8-FB44-4C3F-A448-4D54A8AA0ADF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996AA241-A035-41BB-8F83-77710AF557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Početna ulaganja od 12.000–15.000 € namenjena su razvoju aplikacije, marketingu, serverima i pravnim uslugama.</a:t>
          </a:r>
        </a:p>
      </dgm:t>
    </dgm:pt>
    <dgm:pt modelId="{8AC9BF8A-B73B-4AFA-AF26-60DA91C178C9}" type="parTrans" cxnId="{C80D00CC-B3B6-44DA-8B99-C50E23C10AF1}">
      <dgm:prSet/>
      <dgm:spPr/>
      <dgm:t>
        <a:bodyPr/>
        <a:lstStyle/>
        <a:p>
          <a:endParaRPr lang="en-US"/>
        </a:p>
      </dgm:t>
    </dgm:pt>
    <dgm:pt modelId="{81A91D47-F7FC-4F4D-BA4B-1F4C9F05A73D}" type="sibTrans" cxnId="{C80D00CC-B3B6-44DA-8B99-C50E23C10AF1}">
      <dgm:prSet/>
      <dgm:spPr/>
      <dgm:t>
        <a:bodyPr/>
        <a:lstStyle/>
        <a:p>
          <a:endParaRPr lang="en-US"/>
        </a:p>
      </dgm:t>
    </dgm:pt>
    <dgm:pt modelId="{B1FE9025-D248-4BEF-8292-945E0D8A48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Prva godina poslovanja</a:t>
          </a:r>
        </a:p>
      </dgm:t>
    </dgm:pt>
    <dgm:pt modelId="{1C886805-A280-4652-BFB8-6578B7462D74}" type="parTrans" cxnId="{99FA6483-5F12-4574-98C4-5254B396F3F5}">
      <dgm:prSet/>
      <dgm:spPr/>
      <dgm:t>
        <a:bodyPr/>
        <a:lstStyle/>
        <a:p>
          <a:endParaRPr lang="en-US"/>
        </a:p>
      </dgm:t>
    </dgm:pt>
    <dgm:pt modelId="{3F4BC2E7-954F-4C52-8701-AE935E7AC5D3}" type="sibTrans" cxnId="{99FA6483-5F12-4574-98C4-5254B396F3F5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662F7E94-C6FC-4718-81F6-6887B7985D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Prihodi</a:t>
          </a:r>
          <a:r>
            <a:rPr lang="en-US" dirty="0"/>
            <a:t>: </a:t>
          </a:r>
          <a:r>
            <a:rPr lang="en-US" dirty="0" err="1"/>
            <a:t>Očekuje</a:t>
          </a:r>
          <a:r>
            <a:rPr lang="en-US" dirty="0"/>
            <a:t> se 200 </a:t>
          </a:r>
          <a:r>
            <a:rPr lang="en-US" dirty="0" err="1"/>
            <a:t>korisnika</a:t>
          </a:r>
          <a:r>
            <a:rPr lang="en-US" dirty="0"/>
            <a:t>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dirty="0" err="1"/>
            <a:t>prihod</a:t>
          </a:r>
          <a:r>
            <a:rPr lang="en-US" dirty="0"/>
            <a:t> od 8.000–10.000 €.</a:t>
          </a:r>
        </a:p>
        <a:p>
          <a:pPr>
            <a:lnSpc>
              <a:spcPct val="100000"/>
            </a:lnSpc>
          </a:pPr>
          <a:r>
            <a:rPr lang="en-US" dirty="0" err="1"/>
            <a:t>Troškovi</a:t>
          </a:r>
          <a:r>
            <a:rPr lang="en-US" dirty="0"/>
            <a:t>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dirty="0" err="1"/>
            <a:t>oko</a:t>
          </a:r>
          <a:r>
            <a:rPr lang="en-US" dirty="0"/>
            <a:t> 12.000–15.000 €.</a:t>
          </a:r>
        </a:p>
      </dgm:t>
    </dgm:pt>
    <dgm:pt modelId="{073B238C-DDDC-4D13-B69D-226595064605}" type="parTrans" cxnId="{14E3E1BB-7058-47B3-8172-E76DA10FA81A}">
      <dgm:prSet/>
      <dgm:spPr/>
      <dgm:t>
        <a:bodyPr/>
        <a:lstStyle/>
        <a:p>
          <a:endParaRPr lang="en-US"/>
        </a:p>
      </dgm:t>
    </dgm:pt>
    <dgm:pt modelId="{04C94912-CE28-44AA-88F9-FCA6C531FE6A}" type="sibTrans" cxnId="{14E3E1BB-7058-47B3-8172-E76DA10FA81A}">
      <dgm:prSet/>
      <dgm:spPr/>
      <dgm:t>
        <a:bodyPr/>
        <a:lstStyle/>
        <a:p>
          <a:endParaRPr lang="en-US"/>
        </a:p>
      </dgm:t>
    </dgm:pt>
    <dgm:pt modelId="{0B481328-9384-47B5-8D38-340507480E8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Pozitivan bilans u trećoj godini</a:t>
          </a:r>
        </a:p>
      </dgm:t>
    </dgm:pt>
    <dgm:pt modelId="{925DE902-7A9D-4B41-B08E-F00CF8CC06EA}" type="parTrans" cxnId="{EE44C482-4DC8-4905-BC20-11EDBF0762DE}">
      <dgm:prSet/>
      <dgm:spPr/>
      <dgm:t>
        <a:bodyPr/>
        <a:lstStyle/>
        <a:p>
          <a:endParaRPr lang="en-US"/>
        </a:p>
      </dgm:t>
    </dgm:pt>
    <dgm:pt modelId="{EFAC496A-DC24-46FF-800A-899650E79B35}" type="sibTrans" cxnId="{EE44C482-4DC8-4905-BC20-11EDBF0762DE}">
      <dgm:prSet/>
      <dgm:spPr/>
      <dgm:t>
        <a:bodyPr/>
        <a:lstStyle/>
        <a:p>
          <a:endParaRPr lang="en-US"/>
        </a:p>
      </dgm:t>
    </dgm:pt>
    <dgm:pt modelId="{E8094E1E-B124-4B2D-90C3-84D969C142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Treća godina predviđa rast prihoda na 40.000–50.000 € i oko 20.000 € troškova, što donosi profitabilnost.</a:t>
          </a:r>
        </a:p>
      </dgm:t>
    </dgm:pt>
    <dgm:pt modelId="{2F4A3DB8-52FE-4622-8443-8E9BC4200F70}" type="parTrans" cxnId="{ADD3856C-44B7-4B82-9319-3CD2160781C1}">
      <dgm:prSet/>
      <dgm:spPr/>
      <dgm:t>
        <a:bodyPr/>
        <a:lstStyle/>
        <a:p>
          <a:endParaRPr lang="en-US"/>
        </a:p>
      </dgm:t>
    </dgm:pt>
    <dgm:pt modelId="{91176407-83FF-4F2A-A97F-E8E95C1659A1}" type="sibTrans" cxnId="{ADD3856C-44B7-4B82-9319-3CD2160781C1}">
      <dgm:prSet/>
      <dgm:spPr/>
      <dgm:t>
        <a:bodyPr/>
        <a:lstStyle/>
        <a:p>
          <a:endParaRPr lang="en-US"/>
        </a:p>
      </dgm:t>
    </dgm:pt>
    <dgm:pt modelId="{DA021252-73CC-40C7-87F8-57E66DEEB613}" type="pres">
      <dgm:prSet presAssocID="{DDAD2660-B469-4272-9269-BC164C6AEFB4}" presName="Root" presStyleCnt="0">
        <dgm:presLayoutVars>
          <dgm:dir/>
          <dgm:resizeHandles val="exact"/>
        </dgm:presLayoutVars>
      </dgm:prSet>
      <dgm:spPr/>
    </dgm:pt>
    <dgm:pt modelId="{0B7F9C21-FFD1-4F97-824F-8D94ACE894FE}" type="pres">
      <dgm:prSet presAssocID="{33F900E3-0741-4C29-9676-00DEEB7AA010}" presName="Composite" presStyleCnt="0"/>
      <dgm:spPr/>
    </dgm:pt>
    <dgm:pt modelId="{92337C1B-5BE5-4B6C-B7E6-FB11C78244ED}" type="pres">
      <dgm:prSet presAssocID="{33F900E3-0741-4C29-9676-00DEEB7AA010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6" r="12313" b="-2"/>
          <a:stretch/>
        </a:blipFill>
      </dgm:spPr>
      <dgm:extLst>
        <a:ext uri="{E40237B7-FDA0-4F09-8148-C483321AD2D9}">
          <dgm14:cNvPr xmlns:dgm14="http://schemas.microsoft.com/office/drawing/2010/diagram" id="0" name="" descr="Fintech elektronsko bankarstvo tehnologija mobilne mreže"/>
        </a:ext>
      </dgm:extLst>
    </dgm:pt>
    <dgm:pt modelId="{65C75D61-CE92-4DD1-86A1-FCCB1DEA763D}" type="pres">
      <dgm:prSet presAssocID="{33F900E3-0741-4C29-9676-00DEEB7AA010}" presName="Subtitle" presStyleLbl="revTx" presStyleIdx="0" presStyleCnt="6">
        <dgm:presLayoutVars>
          <dgm:chMax val="0"/>
          <dgm:bulletEnabled/>
        </dgm:presLayoutVars>
      </dgm:prSet>
      <dgm:spPr/>
    </dgm:pt>
    <dgm:pt modelId="{D00577E4-9E2E-4291-994A-957AEDD18A4A}" type="pres">
      <dgm:prSet presAssocID="{33F900E3-0741-4C29-9676-00DEEB7AA010}" presName="Description" presStyleLbl="revTx" presStyleIdx="1" presStyleCnt="6">
        <dgm:presLayoutVars>
          <dgm:bulletEnabled/>
        </dgm:presLayoutVars>
      </dgm:prSet>
      <dgm:spPr/>
    </dgm:pt>
    <dgm:pt modelId="{A960BCC8-27B0-453F-8F15-AF299D4C69E5}" type="pres">
      <dgm:prSet presAssocID="{24AF5FA2-588A-4C1E-B979-000F32D5BDD1}" presName="sibTrans" presStyleLbl="sibTrans2D1" presStyleIdx="0" presStyleCnt="0"/>
      <dgm:spPr/>
    </dgm:pt>
    <dgm:pt modelId="{C956FACD-4B1E-43B0-AA30-92A1189DF387}" type="pres">
      <dgm:prSet presAssocID="{B1FE9025-D248-4BEF-8292-945E0D8A48D9}" presName="Composite" presStyleCnt="0"/>
      <dgm:spPr/>
    </dgm:pt>
    <dgm:pt modelId="{94A9A166-BF8F-43CD-996D-09908D3ABE91}" type="pres">
      <dgm:prSet presAssocID="{B1FE9025-D248-4BEF-8292-945E0D8A48D9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0" r="8" b="9"/>
          <a:stretch/>
        </a:blipFill>
      </dgm:spPr>
      <dgm:extLst>
        <a:ext uri="{E40237B7-FDA0-4F09-8148-C483321AD2D9}">
          <dgm14:cNvPr xmlns:dgm14="http://schemas.microsoft.com/office/drawing/2010/diagram" id="0" name="" descr="Snimak biznismena drži na gomilu criptocurrenci balona na vrhu grafikona na beloj pozadini"/>
        </a:ext>
      </dgm:extLst>
    </dgm:pt>
    <dgm:pt modelId="{29816AC8-11F7-46F2-BF08-5F07250D904E}" type="pres">
      <dgm:prSet presAssocID="{B1FE9025-D248-4BEF-8292-945E0D8A48D9}" presName="Subtitle" presStyleLbl="revTx" presStyleIdx="2" presStyleCnt="6">
        <dgm:presLayoutVars>
          <dgm:chMax val="0"/>
          <dgm:bulletEnabled/>
        </dgm:presLayoutVars>
      </dgm:prSet>
      <dgm:spPr/>
    </dgm:pt>
    <dgm:pt modelId="{322D0F8D-BCDE-41EC-80B6-E31E56F0BC18}" type="pres">
      <dgm:prSet presAssocID="{B1FE9025-D248-4BEF-8292-945E0D8A48D9}" presName="Description" presStyleLbl="revTx" presStyleIdx="3" presStyleCnt="6">
        <dgm:presLayoutVars>
          <dgm:bulletEnabled/>
        </dgm:presLayoutVars>
      </dgm:prSet>
      <dgm:spPr/>
    </dgm:pt>
    <dgm:pt modelId="{8AA95FFC-2674-4BB1-BADA-8712CE4A2C78}" type="pres">
      <dgm:prSet presAssocID="{3F4BC2E7-954F-4C52-8701-AE935E7AC5D3}" presName="sibTrans" presStyleLbl="sibTrans2D1" presStyleIdx="0" presStyleCnt="0"/>
      <dgm:spPr/>
    </dgm:pt>
    <dgm:pt modelId="{CBED659C-DD93-4C14-9FA5-F64CACA4FABC}" type="pres">
      <dgm:prSet presAssocID="{0B481328-9384-47B5-8D38-340507480E88}" presName="Composite" presStyleCnt="0"/>
      <dgm:spPr/>
    </dgm:pt>
    <dgm:pt modelId="{468232C5-1193-47FD-A4E8-35406BF22997}" type="pres">
      <dgm:prSet presAssocID="{0B481328-9384-47B5-8D38-340507480E88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1" r="12792" b="-9"/>
          <a:stretch/>
        </a:blipFill>
      </dgm:spPr>
      <dgm:extLst>
        <a:ext uri="{E40237B7-FDA0-4F09-8148-C483321AD2D9}">
          <dgm14:cNvPr xmlns:dgm14="http://schemas.microsoft.com/office/drawing/2010/diagram" id="0" name="" descr="Kreda tabla"/>
        </a:ext>
      </dgm:extLst>
    </dgm:pt>
    <dgm:pt modelId="{A5803588-3B66-4EE1-BEDE-7F07942EC97A}" type="pres">
      <dgm:prSet presAssocID="{0B481328-9384-47B5-8D38-340507480E88}" presName="Subtitle" presStyleLbl="revTx" presStyleIdx="4" presStyleCnt="6">
        <dgm:presLayoutVars>
          <dgm:chMax val="0"/>
          <dgm:bulletEnabled/>
        </dgm:presLayoutVars>
      </dgm:prSet>
      <dgm:spPr/>
    </dgm:pt>
    <dgm:pt modelId="{10FE8A34-FE6F-4D71-B091-80DD5354C690}" type="pres">
      <dgm:prSet presAssocID="{0B481328-9384-47B5-8D38-340507480E88}" presName="Description" presStyleLbl="revTx" presStyleIdx="5" presStyleCnt="6">
        <dgm:presLayoutVars>
          <dgm:bulletEnabled/>
        </dgm:presLayoutVars>
      </dgm:prSet>
      <dgm:spPr/>
    </dgm:pt>
  </dgm:ptLst>
  <dgm:cxnLst>
    <dgm:cxn modelId="{0887F109-B522-4DAA-9232-DB085A4040A2}" type="presOf" srcId="{3F4BC2E7-954F-4C52-8701-AE935E7AC5D3}" destId="{8AA95FFC-2674-4BB1-BADA-8712CE4A2C78}" srcOrd="0" destOrd="0" presId="urn:microsoft.com/office/officeart/2024/3/layout/verticalVisualTextBlock1"/>
    <dgm:cxn modelId="{7309A228-F31C-47CD-AAAA-2080CF7CC8B3}" type="presOf" srcId="{33F900E3-0741-4C29-9676-00DEEB7AA010}" destId="{65C75D61-CE92-4DD1-86A1-FCCB1DEA763D}" srcOrd="0" destOrd="0" presId="urn:microsoft.com/office/officeart/2024/3/layout/verticalVisualTextBlock1"/>
    <dgm:cxn modelId="{ADD3856C-44B7-4B82-9319-3CD2160781C1}" srcId="{0B481328-9384-47B5-8D38-340507480E88}" destId="{E8094E1E-B124-4B2D-90C3-84D969C14283}" srcOrd="0" destOrd="0" parTransId="{2F4A3DB8-52FE-4622-8443-8E9BC4200F70}" sibTransId="{91176407-83FF-4F2A-A97F-E8E95C1659A1}"/>
    <dgm:cxn modelId="{DFF52953-A4A8-4DD8-B841-752DBD7FD7CA}" type="presOf" srcId="{0B481328-9384-47B5-8D38-340507480E88}" destId="{A5803588-3B66-4EE1-BEDE-7F07942EC97A}" srcOrd="0" destOrd="0" presId="urn:microsoft.com/office/officeart/2024/3/layout/verticalVisualTextBlock1"/>
    <dgm:cxn modelId="{EE44C482-4DC8-4905-BC20-11EDBF0762DE}" srcId="{DDAD2660-B469-4272-9269-BC164C6AEFB4}" destId="{0B481328-9384-47B5-8D38-340507480E88}" srcOrd="2" destOrd="0" parTransId="{925DE902-7A9D-4B41-B08E-F00CF8CC06EA}" sibTransId="{EFAC496A-DC24-46FF-800A-899650E79B35}"/>
    <dgm:cxn modelId="{99FA6483-5F12-4574-98C4-5254B396F3F5}" srcId="{DDAD2660-B469-4272-9269-BC164C6AEFB4}" destId="{B1FE9025-D248-4BEF-8292-945E0D8A48D9}" srcOrd="1" destOrd="0" parTransId="{1C886805-A280-4652-BFB8-6578B7462D74}" sibTransId="{3F4BC2E7-954F-4C52-8701-AE935E7AC5D3}"/>
    <dgm:cxn modelId="{D015A09A-909F-4CCF-A6F8-ECF67B12885C}" type="presOf" srcId="{B1FE9025-D248-4BEF-8292-945E0D8A48D9}" destId="{29816AC8-11F7-46F2-BF08-5F07250D904E}" srcOrd="0" destOrd="0" presId="urn:microsoft.com/office/officeart/2024/3/layout/verticalVisualTextBlock1"/>
    <dgm:cxn modelId="{A2E078A0-F78B-4063-94C8-03426DE84DBD}" type="presOf" srcId="{996AA241-A035-41BB-8F83-77710AF55713}" destId="{D00577E4-9E2E-4291-994A-957AEDD18A4A}" srcOrd="0" destOrd="0" presId="urn:microsoft.com/office/officeart/2024/3/layout/verticalVisualTextBlock1"/>
    <dgm:cxn modelId="{9C6E3DA6-8806-4776-B9F8-4F52394880DB}" type="presOf" srcId="{662F7E94-C6FC-4718-81F6-6887B7985DF3}" destId="{322D0F8D-BCDE-41EC-80B6-E31E56F0BC18}" srcOrd="0" destOrd="0" presId="urn:microsoft.com/office/officeart/2024/3/layout/verticalVisualTextBlock1"/>
    <dgm:cxn modelId="{14E3E1BB-7058-47B3-8172-E76DA10FA81A}" srcId="{B1FE9025-D248-4BEF-8292-945E0D8A48D9}" destId="{662F7E94-C6FC-4718-81F6-6887B7985DF3}" srcOrd="0" destOrd="0" parTransId="{073B238C-DDDC-4D13-B69D-226595064605}" sibTransId="{04C94912-CE28-44AA-88F9-FCA6C531FE6A}"/>
    <dgm:cxn modelId="{FFD9C0C6-9474-481E-8539-539FB7DA7A59}" type="presOf" srcId="{E8094E1E-B124-4B2D-90C3-84D969C14283}" destId="{10FE8A34-FE6F-4D71-B091-80DD5354C690}" srcOrd="0" destOrd="0" presId="urn:microsoft.com/office/officeart/2024/3/layout/verticalVisualTextBlock1"/>
    <dgm:cxn modelId="{C80D00CC-B3B6-44DA-8B99-C50E23C10AF1}" srcId="{33F900E3-0741-4C29-9676-00DEEB7AA010}" destId="{996AA241-A035-41BB-8F83-77710AF55713}" srcOrd="0" destOrd="0" parTransId="{8AC9BF8A-B73B-4AFA-AF26-60DA91C178C9}" sibTransId="{81A91D47-F7FC-4F4D-BA4B-1F4C9F05A73D}"/>
    <dgm:cxn modelId="{316C36CC-AC29-481B-B56E-AE44DACCF850}" type="presOf" srcId="{DDAD2660-B469-4272-9269-BC164C6AEFB4}" destId="{DA021252-73CC-40C7-87F8-57E66DEEB613}" srcOrd="0" destOrd="0" presId="urn:microsoft.com/office/officeart/2024/3/layout/verticalVisualTextBlock1"/>
    <dgm:cxn modelId="{5DE6F3E2-6D63-455E-BCAA-16998BEB98C8}" type="presOf" srcId="{24AF5FA2-588A-4C1E-B979-000F32D5BDD1}" destId="{A960BCC8-27B0-453F-8F15-AF299D4C69E5}" srcOrd="0" destOrd="0" presId="urn:microsoft.com/office/officeart/2024/3/layout/verticalVisualTextBlock1"/>
    <dgm:cxn modelId="{2FF273F8-FB44-4C3F-A448-4D54A8AA0ADF}" srcId="{DDAD2660-B469-4272-9269-BC164C6AEFB4}" destId="{33F900E3-0741-4C29-9676-00DEEB7AA010}" srcOrd="0" destOrd="0" parTransId="{D1A5B67C-5283-4BA8-8AC7-37B91E555E84}" sibTransId="{24AF5FA2-588A-4C1E-B979-000F32D5BDD1}"/>
    <dgm:cxn modelId="{987A250E-6278-4764-AF65-EDCD7EBED998}" type="presParOf" srcId="{DA021252-73CC-40C7-87F8-57E66DEEB613}" destId="{0B7F9C21-FFD1-4F97-824F-8D94ACE894FE}" srcOrd="0" destOrd="0" presId="urn:microsoft.com/office/officeart/2024/3/layout/verticalVisualTextBlock1"/>
    <dgm:cxn modelId="{BA319F0A-A9D3-48E1-A637-0D419EBB017F}" type="presParOf" srcId="{0B7F9C21-FFD1-4F97-824F-8D94ACE894FE}" destId="{92337C1B-5BE5-4B6C-B7E6-FB11C78244ED}" srcOrd="0" destOrd="0" presId="urn:microsoft.com/office/officeart/2024/3/layout/verticalVisualTextBlock1"/>
    <dgm:cxn modelId="{32DC453E-D0FB-4EAD-955D-99317F143E73}" type="presParOf" srcId="{0B7F9C21-FFD1-4F97-824F-8D94ACE894FE}" destId="{65C75D61-CE92-4DD1-86A1-FCCB1DEA763D}" srcOrd="1" destOrd="0" presId="urn:microsoft.com/office/officeart/2024/3/layout/verticalVisualTextBlock1"/>
    <dgm:cxn modelId="{2C6F30EF-5F5F-44DA-8F0F-3661B813124B}" type="presParOf" srcId="{0B7F9C21-FFD1-4F97-824F-8D94ACE894FE}" destId="{D00577E4-9E2E-4291-994A-957AEDD18A4A}" srcOrd="2" destOrd="0" presId="urn:microsoft.com/office/officeart/2024/3/layout/verticalVisualTextBlock1"/>
    <dgm:cxn modelId="{B2B8EC60-98AD-40F0-BF49-0C1FB36D2156}" type="presParOf" srcId="{DA021252-73CC-40C7-87F8-57E66DEEB613}" destId="{A960BCC8-27B0-453F-8F15-AF299D4C69E5}" srcOrd="1" destOrd="0" presId="urn:microsoft.com/office/officeart/2024/3/layout/verticalVisualTextBlock1"/>
    <dgm:cxn modelId="{699F22A4-3EF5-4CE6-A6AF-262744B7E301}" type="presParOf" srcId="{DA021252-73CC-40C7-87F8-57E66DEEB613}" destId="{C956FACD-4B1E-43B0-AA30-92A1189DF387}" srcOrd="2" destOrd="0" presId="urn:microsoft.com/office/officeart/2024/3/layout/verticalVisualTextBlock1"/>
    <dgm:cxn modelId="{5ABF5C86-3012-49D6-A8E1-6EC9E1B93B30}" type="presParOf" srcId="{C956FACD-4B1E-43B0-AA30-92A1189DF387}" destId="{94A9A166-BF8F-43CD-996D-09908D3ABE91}" srcOrd="0" destOrd="0" presId="urn:microsoft.com/office/officeart/2024/3/layout/verticalVisualTextBlock1"/>
    <dgm:cxn modelId="{86093FF6-479D-4506-8032-3891056BC6B0}" type="presParOf" srcId="{C956FACD-4B1E-43B0-AA30-92A1189DF387}" destId="{29816AC8-11F7-46F2-BF08-5F07250D904E}" srcOrd="1" destOrd="0" presId="urn:microsoft.com/office/officeart/2024/3/layout/verticalVisualTextBlock1"/>
    <dgm:cxn modelId="{5FE7E659-35D7-43BC-AE91-0F3299AEAA15}" type="presParOf" srcId="{C956FACD-4B1E-43B0-AA30-92A1189DF387}" destId="{322D0F8D-BCDE-41EC-80B6-E31E56F0BC18}" srcOrd="2" destOrd="0" presId="urn:microsoft.com/office/officeart/2024/3/layout/verticalVisualTextBlock1"/>
    <dgm:cxn modelId="{8666B4D6-C565-403B-8100-0F9C010D433B}" type="presParOf" srcId="{DA021252-73CC-40C7-87F8-57E66DEEB613}" destId="{8AA95FFC-2674-4BB1-BADA-8712CE4A2C78}" srcOrd="3" destOrd="0" presId="urn:microsoft.com/office/officeart/2024/3/layout/verticalVisualTextBlock1"/>
    <dgm:cxn modelId="{B92B9436-ED1A-4ED9-8CF8-0FC4E33CC2A2}" type="presParOf" srcId="{DA021252-73CC-40C7-87F8-57E66DEEB613}" destId="{CBED659C-DD93-4C14-9FA5-F64CACA4FABC}" srcOrd="4" destOrd="0" presId="urn:microsoft.com/office/officeart/2024/3/layout/verticalVisualTextBlock1"/>
    <dgm:cxn modelId="{D1BC1682-1B8F-4DF1-9C5E-52BFAB63F098}" type="presParOf" srcId="{CBED659C-DD93-4C14-9FA5-F64CACA4FABC}" destId="{468232C5-1193-47FD-A4E8-35406BF22997}" srcOrd="0" destOrd="0" presId="urn:microsoft.com/office/officeart/2024/3/layout/verticalVisualTextBlock1"/>
    <dgm:cxn modelId="{3C96DDEF-6EB8-4199-B9DB-6485B4E7EB75}" type="presParOf" srcId="{CBED659C-DD93-4C14-9FA5-F64CACA4FABC}" destId="{A5803588-3B66-4EE1-BEDE-7F07942EC97A}" srcOrd="1" destOrd="0" presId="urn:microsoft.com/office/officeart/2024/3/layout/verticalVisualTextBlock1"/>
    <dgm:cxn modelId="{F95DF4BD-65B8-46E1-952C-E5162019CFC1}" type="presParOf" srcId="{CBED659C-DD93-4C14-9FA5-F64CACA4FABC}" destId="{10FE8A34-FE6F-4D71-B091-80DD5354C690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9D393D-FA1A-434B-B85D-034C4FB09D93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888FB1-3954-43AC-8E83-DC76E839C14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/>
            <a:t>Pametno rješenje za parkiranje</a:t>
          </a:r>
          <a:endParaRPr lang="en-US"/>
        </a:p>
      </dgm:t>
    </dgm:pt>
    <dgm:pt modelId="{967B62F3-60D9-436A-8521-805DD37088C5}" type="parTrans" cxnId="{25F4360D-5831-4417-A11E-8CD5B1051F36}">
      <dgm:prSet/>
      <dgm:spPr/>
      <dgm:t>
        <a:bodyPr/>
        <a:lstStyle/>
        <a:p>
          <a:endParaRPr lang="en-US"/>
        </a:p>
      </dgm:t>
    </dgm:pt>
    <dgm:pt modelId="{D79F1DFB-08D6-43DB-87F8-E9DB24CDA9D4}" type="sibTrans" cxnId="{25F4360D-5831-4417-A11E-8CD5B1051F36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B2C143AD-C4A3-42EF-BA99-C9E7D89F18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ParkSmart koristi inovativne tehnologije kako bi olakšao pronalaženje parkirnog mjesta u gradu.</a:t>
          </a:r>
          <a:endParaRPr lang="en-US"/>
        </a:p>
      </dgm:t>
    </dgm:pt>
    <dgm:pt modelId="{1270D4FA-C14A-4766-9C25-95CAB89B4B30}" type="parTrans" cxnId="{917BD594-061E-40C6-859B-8936231B87D2}">
      <dgm:prSet/>
      <dgm:spPr/>
      <dgm:t>
        <a:bodyPr/>
        <a:lstStyle/>
        <a:p>
          <a:endParaRPr lang="en-US"/>
        </a:p>
      </dgm:t>
    </dgm:pt>
    <dgm:pt modelId="{5A64B28F-5E5D-4CF8-91FC-DF906E2F3E68}" type="sibTrans" cxnId="{917BD594-061E-40C6-859B-8936231B87D2}">
      <dgm:prSet/>
      <dgm:spPr/>
      <dgm:t>
        <a:bodyPr/>
        <a:lstStyle/>
        <a:p>
          <a:endParaRPr lang="en-US"/>
        </a:p>
      </dgm:t>
    </dgm:pt>
    <dgm:pt modelId="{927C8564-9057-4413-9240-BE7E1D263F5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/>
            <a:t>Održivi pristup</a:t>
          </a:r>
          <a:endParaRPr lang="en-US"/>
        </a:p>
      </dgm:t>
    </dgm:pt>
    <dgm:pt modelId="{81FCC07E-9E2E-41EB-9FCE-817310F89CE7}" type="parTrans" cxnId="{F4BDBC7D-6157-4E4F-ACE1-1F240DC0C66C}">
      <dgm:prSet/>
      <dgm:spPr/>
      <dgm:t>
        <a:bodyPr/>
        <a:lstStyle/>
        <a:p>
          <a:endParaRPr lang="en-US"/>
        </a:p>
      </dgm:t>
    </dgm:pt>
    <dgm:pt modelId="{5B81B10F-0A94-4718-8D29-8003D26D4A07}" type="sibTrans" cxnId="{F4BDBC7D-6157-4E4F-ACE1-1F240DC0C66C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4DD72293-7000-4B3A-A0BF-F814409EAA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Projekat doprinosi zdravijem gradskom okruženju smanjenjem vremena traženja parkinga i zagađenja.</a:t>
          </a:r>
          <a:endParaRPr lang="en-US"/>
        </a:p>
      </dgm:t>
    </dgm:pt>
    <dgm:pt modelId="{AC1CE5C2-B69E-42ED-9230-765F971903AD}" type="parTrans" cxnId="{89A6DC36-144B-412F-9328-8FEFDB8D421F}">
      <dgm:prSet/>
      <dgm:spPr/>
      <dgm:t>
        <a:bodyPr/>
        <a:lstStyle/>
        <a:p>
          <a:endParaRPr lang="en-US"/>
        </a:p>
      </dgm:t>
    </dgm:pt>
    <dgm:pt modelId="{2CCF137A-25BF-4F7D-8035-2186BBA06A66}" type="sibTrans" cxnId="{89A6DC36-144B-412F-9328-8FEFDB8D421F}">
      <dgm:prSet/>
      <dgm:spPr/>
      <dgm:t>
        <a:bodyPr/>
        <a:lstStyle/>
        <a:p>
          <a:endParaRPr lang="en-US"/>
        </a:p>
      </dgm:t>
    </dgm:pt>
    <dgm:pt modelId="{6E6CAD17-2199-4C58-851E-E3A98C7F264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/>
            <a:t>Svijetla budućnost</a:t>
          </a:r>
          <a:endParaRPr lang="en-US"/>
        </a:p>
      </dgm:t>
    </dgm:pt>
    <dgm:pt modelId="{53543DC7-0056-4CC7-9AC7-2836EB81AB33}" type="parTrans" cxnId="{12C49368-8E89-47C9-A6E9-9489B40712A6}">
      <dgm:prSet/>
      <dgm:spPr/>
      <dgm:t>
        <a:bodyPr/>
        <a:lstStyle/>
        <a:p>
          <a:endParaRPr lang="en-US"/>
        </a:p>
      </dgm:t>
    </dgm:pt>
    <dgm:pt modelId="{E804F8C6-1D95-4BBF-B2E5-A02CB4053F52}" type="sibTrans" cxnId="{12C49368-8E89-47C9-A6E9-9489B40712A6}">
      <dgm:prSet/>
      <dgm:spPr/>
      <dgm:t>
        <a:bodyPr/>
        <a:lstStyle/>
        <a:p>
          <a:endParaRPr lang="en-US"/>
        </a:p>
      </dgm:t>
    </dgm:pt>
    <dgm:pt modelId="{FB759329-E79D-44D4-8374-188B16BFBD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Predani tim i inovacije vode ka jednostavnijem i efikasnijem parkiranju za sve korisnike.</a:t>
          </a:r>
          <a:endParaRPr lang="en-US"/>
        </a:p>
      </dgm:t>
    </dgm:pt>
    <dgm:pt modelId="{89C2715F-521C-4817-BE08-967C5E5AC7E7}" type="parTrans" cxnId="{8E6A4BEE-4986-4E9A-8BDE-02310006A3C1}">
      <dgm:prSet/>
      <dgm:spPr/>
      <dgm:t>
        <a:bodyPr/>
        <a:lstStyle/>
        <a:p>
          <a:endParaRPr lang="en-US"/>
        </a:p>
      </dgm:t>
    </dgm:pt>
    <dgm:pt modelId="{AD9178ED-F0B6-4A68-AC45-3A0038BA60F9}" type="sibTrans" cxnId="{8E6A4BEE-4986-4E9A-8BDE-02310006A3C1}">
      <dgm:prSet/>
      <dgm:spPr/>
      <dgm:t>
        <a:bodyPr/>
        <a:lstStyle/>
        <a:p>
          <a:endParaRPr lang="en-US"/>
        </a:p>
      </dgm:t>
    </dgm:pt>
    <dgm:pt modelId="{CEBF336A-4591-4848-AF2C-B27335F77F0C}" type="pres">
      <dgm:prSet presAssocID="{FD9D393D-FA1A-434B-B85D-034C4FB09D93}" presName="Name0" presStyleCnt="0">
        <dgm:presLayoutVars>
          <dgm:dir/>
          <dgm:resizeHandles val="exact"/>
        </dgm:presLayoutVars>
      </dgm:prSet>
      <dgm:spPr/>
    </dgm:pt>
    <dgm:pt modelId="{153902A5-CDEA-4444-9D4B-56DA80E520FE}" type="pres">
      <dgm:prSet presAssocID="{71888FB1-3954-43AC-8E83-DC76E839C140}" presName="compNode" presStyleCnt="0"/>
      <dgm:spPr/>
    </dgm:pt>
    <dgm:pt modelId="{3EF11070-F2B4-4641-9F8F-C64E48651C2B}" type="pres">
      <dgm:prSet presAssocID="{71888FB1-3954-43AC-8E83-DC76E839C140}" presName="pictRect" presStyleLbl="revTx" presStyleIdx="0" presStyleCnt="6">
        <dgm:presLayoutVars>
          <dgm:chMax val="0"/>
          <dgm:bulletEnabled/>
        </dgm:presLayoutVars>
      </dgm:prSet>
      <dgm:spPr/>
    </dgm:pt>
    <dgm:pt modelId="{83055AEC-6C6D-44B0-9DD0-20B3BE85D913}" type="pres">
      <dgm:prSet presAssocID="{71888FB1-3954-43AC-8E83-DC76E839C140}" presName="textRect" presStyleLbl="revTx" presStyleIdx="1" presStyleCnt="6">
        <dgm:presLayoutVars>
          <dgm:bulletEnabled/>
        </dgm:presLayoutVars>
      </dgm:prSet>
      <dgm:spPr/>
    </dgm:pt>
    <dgm:pt modelId="{34A40FB2-4F85-4CFA-B2F1-797758BAD0B3}" type="pres">
      <dgm:prSet presAssocID="{D79F1DFB-08D6-43DB-87F8-E9DB24CDA9D4}" presName="sibTrans" presStyleLbl="sibTrans2D1" presStyleIdx="0" presStyleCnt="0"/>
      <dgm:spPr/>
    </dgm:pt>
    <dgm:pt modelId="{A9429F67-CD45-4795-A2C3-FDAAAC0114B2}" type="pres">
      <dgm:prSet presAssocID="{927C8564-9057-4413-9240-BE7E1D263F5C}" presName="compNode" presStyleCnt="0"/>
      <dgm:spPr/>
    </dgm:pt>
    <dgm:pt modelId="{587B47C9-1B35-43EC-BEF8-A3C61EC588DC}" type="pres">
      <dgm:prSet presAssocID="{927C8564-9057-4413-9240-BE7E1D263F5C}" presName="pictRect" presStyleLbl="revTx" presStyleIdx="2" presStyleCnt="6">
        <dgm:presLayoutVars>
          <dgm:chMax val="0"/>
          <dgm:bulletEnabled/>
        </dgm:presLayoutVars>
      </dgm:prSet>
      <dgm:spPr/>
    </dgm:pt>
    <dgm:pt modelId="{9FADAB1D-5BB9-43D7-AD38-86A95952D59E}" type="pres">
      <dgm:prSet presAssocID="{927C8564-9057-4413-9240-BE7E1D263F5C}" presName="textRect" presStyleLbl="revTx" presStyleIdx="3" presStyleCnt="6">
        <dgm:presLayoutVars>
          <dgm:bulletEnabled/>
        </dgm:presLayoutVars>
      </dgm:prSet>
      <dgm:spPr/>
    </dgm:pt>
    <dgm:pt modelId="{175B0805-9C18-4857-BAC7-1338E233FDA9}" type="pres">
      <dgm:prSet presAssocID="{5B81B10F-0A94-4718-8D29-8003D26D4A07}" presName="sibTrans" presStyleLbl="sibTrans2D1" presStyleIdx="0" presStyleCnt="0"/>
      <dgm:spPr/>
    </dgm:pt>
    <dgm:pt modelId="{C16BCD27-0033-4E0F-9762-8A8C8B5B33F5}" type="pres">
      <dgm:prSet presAssocID="{6E6CAD17-2199-4C58-851E-E3A98C7F264B}" presName="compNode" presStyleCnt="0"/>
      <dgm:spPr/>
    </dgm:pt>
    <dgm:pt modelId="{E477B459-2874-4DD8-985C-5A85E271EA8F}" type="pres">
      <dgm:prSet presAssocID="{6E6CAD17-2199-4C58-851E-E3A98C7F264B}" presName="pictRect" presStyleLbl="revTx" presStyleIdx="4" presStyleCnt="6">
        <dgm:presLayoutVars>
          <dgm:chMax val="0"/>
          <dgm:bulletEnabled/>
        </dgm:presLayoutVars>
      </dgm:prSet>
      <dgm:spPr/>
    </dgm:pt>
    <dgm:pt modelId="{9400846F-070B-4C71-AAE6-8590EBDE9258}" type="pres">
      <dgm:prSet presAssocID="{6E6CAD17-2199-4C58-851E-E3A98C7F264B}" presName="textRect" presStyleLbl="revTx" presStyleIdx="5" presStyleCnt="6">
        <dgm:presLayoutVars>
          <dgm:bulletEnabled/>
        </dgm:presLayoutVars>
      </dgm:prSet>
      <dgm:spPr/>
    </dgm:pt>
  </dgm:ptLst>
  <dgm:cxnLst>
    <dgm:cxn modelId="{25F4360D-5831-4417-A11E-8CD5B1051F36}" srcId="{FD9D393D-FA1A-434B-B85D-034C4FB09D93}" destId="{71888FB1-3954-43AC-8E83-DC76E839C140}" srcOrd="0" destOrd="0" parTransId="{967B62F3-60D9-436A-8521-805DD37088C5}" sibTransId="{D79F1DFB-08D6-43DB-87F8-E9DB24CDA9D4}"/>
    <dgm:cxn modelId="{5E2B6417-6942-4764-8686-BE5EF826BDD0}" type="presOf" srcId="{4DD72293-7000-4B3A-A0BF-F814409EAA47}" destId="{9FADAB1D-5BB9-43D7-AD38-86A95952D59E}" srcOrd="0" destOrd="0" presId="urn:microsoft.com/office/officeart/2024/3/layout/hArchList1"/>
    <dgm:cxn modelId="{86D02B36-450B-42C2-B665-8FA5763C18F8}" type="presOf" srcId="{FB759329-E79D-44D4-8374-188B16BFBD39}" destId="{9400846F-070B-4C71-AAE6-8590EBDE9258}" srcOrd="0" destOrd="0" presId="urn:microsoft.com/office/officeart/2024/3/layout/hArchList1"/>
    <dgm:cxn modelId="{89A6DC36-144B-412F-9328-8FEFDB8D421F}" srcId="{927C8564-9057-4413-9240-BE7E1D263F5C}" destId="{4DD72293-7000-4B3A-A0BF-F814409EAA47}" srcOrd="0" destOrd="0" parTransId="{AC1CE5C2-B69E-42ED-9230-765F971903AD}" sibTransId="{2CCF137A-25BF-4F7D-8035-2186BBA06A66}"/>
    <dgm:cxn modelId="{609D473D-4B9B-4122-A45D-8CB0E2260BDD}" type="presOf" srcId="{5B81B10F-0A94-4718-8D29-8003D26D4A07}" destId="{175B0805-9C18-4857-BAC7-1338E233FDA9}" srcOrd="0" destOrd="0" presId="urn:microsoft.com/office/officeart/2024/3/layout/hArchList1"/>
    <dgm:cxn modelId="{12C49368-8E89-47C9-A6E9-9489B40712A6}" srcId="{FD9D393D-FA1A-434B-B85D-034C4FB09D93}" destId="{6E6CAD17-2199-4C58-851E-E3A98C7F264B}" srcOrd="2" destOrd="0" parTransId="{53543DC7-0056-4CC7-9AC7-2836EB81AB33}" sibTransId="{E804F8C6-1D95-4BBF-B2E5-A02CB4053F52}"/>
    <dgm:cxn modelId="{F4BDBC7D-6157-4E4F-ACE1-1F240DC0C66C}" srcId="{FD9D393D-FA1A-434B-B85D-034C4FB09D93}" destId="{927C8564-9057-4413-9240-BE7E1D263F5C}" srcOrd="1" destOrd="0" parTransId="{81FCC07E-9E2E-41EB-9FCE-817310F89CE7}" sibTransId="{5B81B10F-0A94-4718-8D29-8003D26D4A07}"/>
    <dgm:cxn modelId="{49350C80-6E3F-4D3B-BC0A-692F066AD778}" type="presOf" srcId="{B2C143AD-C4A3-42EF-BA99-C9E7D89F18A7}" destId="{83055AEC-6C6D-44B0-9DD0-20B3BE85D913}" srcOrd="0" destOrd="0" presId="urn:microsoft.com/office/officeart/2024/3/layout/hArchList1"/>
    <dgm:cxn modelId="{917BD594-061E-40C6-859B-8936231B87D2}" srcId="{71888FB1-3954-43AC-8E83-DC76E839C140}" destId="{B2C143AD-C4A3-42EF-BA99-C9E7D89F18A7}" srcOrd="0" destOrd="0" parTransId="{1270D4FA-C14A-4766-9C25-95CAB89B4B30}" sibTransId="{5A64B28F-5E5D-4CF8-91FC-DF906E2F3E68}"/>
    <dgm:cxn modelId="{DF19BECC-99B0-4085-A195-27F5A71FCFC9}" type="presOf" srcId="{D79F1DFB-08D6-43DB-87F8-E9DB24CDA9D4}" destId="{34A40FB2-4F85-4CFA-B2F1-797758BAD0B3}" srcOrd="0" destOrd="0" presId="urn:microsoft.com/office/officeart/2024/3/layout/hArchList1"/>
    <dgm:cxn modelId="{62E8A1D9-135A-424F-AEB0-0282DE8A716D}" type="presOf" srcId="{71888FB1-3954-43AC-8E83-DC76E839C140}" destId="{3EF11070-F2B4-4641-9F8F-C64E48651C2B}" srcOrd="0" destOrd="0" presId="urn:microsoft.com/office/officeart/2024/3/layout/hArchList1"/>
    <dgm:cxn modelId="{32FF04DA-F8D9-45E6-A948-56B90C502E24}" type="presOf" srcId="{6E6CAD17-2199-4C58-851E-E3A98C7F264B}" destId="{E477B459-2874-4DD8-985C-5A85E271EA8F}" srcOrd="0" destOrd="0" presId="urn:microsoft.com/office/officeart/2024/3/layout/hArchList1"/>
    <dgm:cxn modelId="{B2FFECDE-EDA2-4991-B6A7-ED3F1AE3C036}" type="presOf" srcId="{FD9D393D-FA1A-434B-B85D-034C4FB09D93}" destId="{CEBF336A-4591-4848-AF2C-B27335F77F0C}" srcOrd="0" destOrd="0" presId="urn:microsoft.com/office/officeart/2024/3/layout/hArchList1"/>
    <dgm:cxn modelId="{8E6A4BEE-4986-4E9A-8BDE-02310006A3C1}" srcId="{6E6CAD17-2199-4C58-851E-E3A98C7F264B}" destId="{FB759329-E79D-44D4-8374-188B16BFBD39}" srcOrd="0" destOrd="0" parTransId="{89C2715F-521C-4817-BE08-967C5E5AC7E7}" sibTransId="{AD9178ED-F0B6-4A68-AC45-3A0038BA60F9}"/>
    <dgm:cxn modelId="{AA2A78F1-5063-4FE8-8D60-5667C58B7527}" type="presOf" srcId="{927C8564-9057-4413-9240-BE7E1D263F5C}" destId="{587B47C9-1B35-43EC-BEF8-A3C61EC588DC}" srcOrd="0" destOrd="0" presId="urn:microsoft.com/office/officeart/2024/3/layout/hArchList1"/>
    <dgm:cxn modelId="{858A5C3D-165D-47E2-A589-B053B322FCA8}" type="presParOf" srcId="{CEBF336A-4591-4848-AF2C-B27335F77F0C}" destId="{153902A5-CDEA-4444-9D4B-56DA80E520FE}" srcOrd="0" destOrd="0" presId="urn:microsoft.com/office/officeart/2024/3/layout/hArchList1"/>
    <dgm:cxn modelId="{4FEB315A-B9B9-463D-A790-A303771354A4}" type="presParOf" srcId="{153902A5-CDEA-4444-9D4B-56DA80E520FE}" destId="{3EF11070-F2B4-4641-9F8F-C64E48651C2B}" srcOrd="0" destOrd="0" presId="urn:microsoft.com/office/officeart/2024/3/layout/hArchList1"/>
    <dgm:cxn modelId="{DBE0C41A-D7A8-4A3A-9C7C-79255AF9EDEB}" type="presParOf" srcId="{153902A5-CDEA-4444-9D4B-56DA80E520FE}" destId="{83055AEC-6C6D-44B0-9DD0-20B3BE85D913}" srcOrd="1" destOrd="0" presId="urn:microsoft.com/office/officeart/2024/3/layout/hArchList1"/>
    <dgm:cxn modelId="{DA27BFA5-7A6C-463B-AD27-77DAB00C69C7}" type="presParOf" srcId="{CEBF336A-4591-4848-AF2C-B27335F77F0C}" destId="{34A40FB2-4F85-4CFA-B2F1-797758BAD0B3}" srcOrd="1" destOrd="0" presId="urn:microsoft.com/office/officeart/2024/3/layout/hArchList1"/>
    <dgm:cxn modelId="{24EB6DC1-387F-4415-BD68-401B79F9D9AE}" type="presParOf" srcId="{CEBF336A-4591-4848-AF2C-B27335F77F0C}" destId="{A9429F67-CD45-4795-A2C3-FDAAAC0114B2}" srcOrd="2" destOrd="0" presId="urn:microsoft.com/office/officeart/2024/3/layout/hArchList1"/>
    <dgm:cxn modelId="{07F6C597-8A7B-4E89-97D6-A03C72239D4B}" type="presParOf" srcId="{A9429F67-CD45-4795-A2C3-FDAAAC0114B2}" destId="{587B47C9-1B35-43EC-BEF8-A3C61EC588DC}" srcOrd="0" destOrd="0" presId="urn:microsoft.com/office/officeart/2024/3/layout/hArchList1"/>
    <dgm:cxn modelId="{35CC4AEC-8A81-418F-804A-116C71136945}" type="presParOf" srcId="{A9429F67-CD45-4795-A2C3-FDAAAC0114B2}" destId="{9FADAB1D-5BB9-43D7-AD38-86A95952D59E}" srcOrd="1" destOrd="0" presId="urn:microsoft.com/office/officeart/2024/3/layout/hArchList1"/>
    <dgm:cxn modelId="{AC426498-5A52-4E5C-A95B-A03E0C7DE439}" type="presParOf" srcId="{CEBF336A-4591-4848-AF2C-B27335F77F0C}" destId="{175B0805-9C18-4857-BAC7-1338E233FDA9}" srcOrd="3" destOrd="0" presId="urn:microsoft.com/office/officeart/2024/3/layout/hArchList1"/>
    <dgm:cxn modelId="{A350D000-D4EA-437A-8941-AF85C64751CD}" type="presParOf" srcId="{CEBF336A-4591-4848-AF2C-B27335F77F0C}" destId="{C16BCD27-0033-4E0F-9762-8A8C8B5B33F5}" srcOrd="4" destOrd="0" presId="urn:microsoft.com/office/officeart/2024/3/layout/hArchList1"/>
    <dgm:cxn modelId="{9E7D8A7D-A141-451E-BB1A-69E98D598502}" type="presParOf" srcId="{C16BCD27-0033-4E0F-9762-8A8C8B5B33F5}" destId="{E477B459-2874-4DD8-985C-5A85E271EA8F}" srcOrd="0" destOrd="0" presId="urn:microsoft.com/office/officeart/2024/3/layout/hArchList1"/>
    <dgm:cxn modelId="{090AA306-686E-4E7F-BD8E-001E231794E3}" type="presParOf" srcId="{C16BCD27-0033-4E0F-9762-8A8C8B5B33F5}" destId="{9400846F-070B-4C71-AAE6-8590EBDE9258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337C1B-5BE5-4B6C-B7E6-FB11C78244ED}">
      <dsp:nvSpPr>
        <dsp:cNvPr id="0" name=""/>
        <dsp:cNvSpPr/>
      </dsp:nvSpPr>
      <dsp:spPr>
        <a:xfrm>
          <a:off x="0" y="0"/>
          <a:ext cx="1374278" cy="1374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6" r="12313" b="-2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C75D61-CE92-4DD1-86A1-FCCB1DEA763D}">
      <dsp:nvSpPr>
        <dsp:cNvPr id="0" name=""/>
        <dsp:cNvSpPr/>
      </dsp:nvSpPr>
      <dsp:spPr>
        <a:xfrm>
          <a:off x="1554278" y="0"/>
          <a:ext cx="9409377" cy="364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Početna ulaganja</a:t>
          </a:r>
        </a:p>
      </dsp:txBody>
      <dsp:txXfrm>
        <a:off x="1554278" y="0"/>
        <a:ext cx="9409377" cy="364073"/>
      </dsp:txXfrm>
    </dsp:sp>
    <dsp:sp modelId="{D00577E4-9E2E-4291-994A-957AEDD18A4A}">
      <dsp:nvSpPr>
        <dsp:cNvPr id="0" name=""/>
        <dsp:cNvSpPr/>
      </dsp:nvSpPr>
      <dsp:spPr>
        <a:xfrm>
          <a:off x="1554278" y="364073"/>
          <a:ext cx="9409377" cy="1010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Početna ulaganja od 12.000–15.000 € namenjena su razvoju aplikacije, marketingu, serverima i pravnim uslugama.</a:t>
          </a:r>
        </a:p>
      </dsp:txBody>
      <dsp:txXfrm>
        <a:off x="1554278" y="364073"/>
        <a:ext cx="9409377" cy="1010205"/>
      </dsp:txXfrm>
    </dsp:sp>
    <dsp:sp modelId="{94A9A166-BF8F-43CD-996D-09908D3ABE91}">
      <dsp:nvSpPr>
        <dsp:cNvPr id="0" name=""/>
        <dsp:cNvSpPr/>
      </dsp:nvSpPr>
      <dsp:spPr>
        <a:xfrm>
          <a:off x="0" y="1484221"/>
          <a:ext cx="1374278" cy="137427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0" r="8" b="9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816AC8-11F7-46F2-BF08-5F07250D904E}">
      <dsp:nvSpPr>
        <dsp:cNvPr id="0" name=""/>
        <dsp:cNvSpPr/>
      </dsp:nvSpPr>
      <dsp:spPr>
        <a:xfrm>
          <a:off x="1554278" y="1484221"/>
          <a:ext cx="9409377" cy="364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Prva godina poslovanja</a:t>
          </a:r>
        </a:p>
      </dsp:txBody>
      <dsp:txXfrm>
        <a:off x="1554278" y="1484221"/>
        <a:ext cx="9409377" cy="364073"/>
      </dsp:txXfrm>
    </dsp:sp>
    <dsp:sp modelId="{322D0F8D-BCDE-41EC-80B6-E31E56F0BC18}">
      <dsp:nvSpPr>
        <dsp:cNvPr id="0" name=""/>
        <dsp:cNvSpPr/>
      </dsp:nvSpPr>
      <dsp:spPr>
        <a:xfrm>
          <a:off x="1554278" y="1848294"/>
          <a:ext cx="9409377" cy="1010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Prihodi</a:t>
          </a:r>
          <a:r>
            <a:rPr lang="en-US" sz="1400" kern="1200" dirty="0"/>
            <a:t>: </a:t>
          </a:r>
          <a:r>
            <a:rPr lang="en-US" sz="1400" kern="1200" dirty="0" err="1"/>
            <a:t>Očekuje</a:t>
          </a:r>
          <a:r>
            <a:rPr lang="en-US" sz="1400" kern="1200" dirty="0"/>
            <a:t> se 200 </a:t>
          </a:r>
          <a:r>
            <a:rPr lang="en-US" sz="1400" kern="1200" dirty="0" err="1"/>
            <a:t>korisnika</a:t>
          </a:r>
          <a:r>
            <a:rPr lang="en-US" sz="1400" kern="1200" dirty="0"/>
            <a:t> </a:t>
          </a:r>
          <a:r>
            <a:rPr lang="en-US" sz="1400" kern="1200" dirty="0" err="1"/>
            <a:t>i</a:t>
          </a:r>
          <a:r>
            <a:rPr lang="en-US" sz="1400" kern="1200" dirty="0"/>
            <a:t> </a:t>
          </a:r>
          <a:r>
            <a:rPr lang="en-US" sz="1400" kern="1200" dirty="0" err="1"/>
            <a:t>prihod</a:t>
          </a:r>
          <a:r>
            <a:rPr lang="en-US" sz="1400" kern="1200" dirty="0"/>
            <a:t> od 8.000–10.000 €.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Troškovi</a:t>
          </a:r>
          <a:r>
            <a:rPr lang="en-US" sz="1400" kern="1200" dirty="0"/>
            <a:t> </a:t>
          </a:r>
          <a:r>
            <a:rPr lang="en-US" sz="1400" kern="1200" dirty="0" err="1"/>
            <a:t>su</a:t>
          </a:r>
          <a:r>
            <a:rPr lang="en-US" sz="1400" kern="1200" dirty="0"/>
            <a:t> </a:t>
          </a:r>
          <a:r>
            <a:rPr lang="en-US" sz="1400" kern="1200" dirty="0" err="1"/>
            <a:t>oko</a:t>
          </a:r>
          <a:r>
            <a:rPr lang="en-US" sz="1400" kern="1200" dirty="0"/>
            <a:t> 12.000–15.000 €.</a:t>
          </a:r>
        </a:p>
      </dsp:txBody>
      <dsp:txXfrm>
        <a:off x="1554278" y="1848294"/>
        <a:ext cx="9409377" cy="1010205"/>
      </dsp:txXfrm>
    </dsp:sp>
    <dsp:sp modelId="{468232C5-1193-47FD-A4E8-35406BF22997}">
      <dsp:nvSpPr>
        <dsp:cNvPr id="0" name=""/>
        <dsp:cNvSpPr/>
      </dsp:nvSpPr>
      <dsp:spPr>
        <a:xfrm>
          <a:off x="0" y="2968442"/>
          <a:ext cx="1374278" cy="1374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1" r="12792" b="-9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803588-3B66-4EE1-BEDE-7F07942EC97A}">
      <dsp:nvSpPr>
        <dsp:cNvPr id="0" name=""/>
        <dsp:cNvSpPr/>
      </dsp:nvSpPr>
      <dsp:spPr>
        <a:xfrm>
          <a:off x="1554278" y="2968442"/>
          <a:ext cx="9409377" cy="364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Pozitivan bilans u trećoj godini</a:t>
          </a:r>
        </a:p>
      </dsp:txBody>
      <dsp:txXfrm>
        <a:off x="1554278" y="2968442"/>
        <a:ext cx="9409377" cy="364073"/>
      </dsp:txXfrm>
    </dsp:sp>
    <dsp:sp modelId="{10FE8A34-FE6F-4D71-B091-80DD5354C690}">
      <dsp:nvSpPr>
        <dsp:cNvPr id="0" name=""/>
        <dsp:cNvSpPr/>
      </dsp:nvSpPr>
      <dsp:spPr>
        <a:xfrm>
          <a:off x="1554278" y="3332515"/>
          <a:ext cx="9409377" cy="1010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Treća godina predviđa rast prihoda na 40.000–50.000 € i oko 20.000 € troškova, što donosi profitabilnost.</a:t>
          </a:r>
        </a:p>
      </dsp:txBody>
      <dsp:txXfrm>
        <a:off x="1554278" y="3332515"/>
        <a:ext cx="9409377" cy="10102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11070-F2B4-4641-9F8F-C64E48651C2B}">
      <dsp:nvSpPr>
        <dsp:cNvPr id="0" name=""/>
        <dsp:cNvSpPr/>
      </dsp:nvSpPr>
      <dsp:spPr>
        <a:xfrm>
          <a:off x="0" y="0"/>
          <a:ext cx="3428999" cy="342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0" i="0" kern="1200"/>
            <a:t>Pametno rješenje za parkiranje</a:t>
          </a:r>
          <a:endParaRPr lang="en-US" sz="1800" kern="1200"/>
        </a:p>
      </dsp:txBody>
      <dsp:txXfrm>
        <a:off x="0" y="0"/>
        <a:ext cx="3428999" cy="342899"/>
      </dsp:txXfrm>
    </dsp:sp>
    <dsp:sp modelId="{83055AEC-6C6D-44B0-9DD0-20B3BE85D913}">
      <dsp:nvSpPr>
        <dsp:cNvPr id="0" name=""/>
        <dsp:cNvSpPr/>
      </dsp:nvSpPr>
      <dsp:spPr>
        <a:xfrm>
          <a:off x="0" y="342899"/>
          <a:ext cx="3428999" cy="2340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ParkSmart koristi inovativne tehnologije kako bi olakšao pronalaženje parkirnog mjesta u gradu.</a:t>
          </a:r>
          <a:endParaRPr lang="en-US" sz="1400" kern="1200"/>
        </a:p>
      </dsp:txBody>
      <dsp:txXfrm>
        <a:off x="0" y="342899"/>
        <a:ext cx="3428999" cy="2340290"/>
      </dsp:txXfrm>
    </dsp:sp>
    <dsp:sp modelId="{587B47C9-1B35-43EC-BEF8-A3C61EC588DC}">
      <dsp:nvSpPr>
        <dsp:cNvPr id="0" name=""/>
        <dsp:cNvSpPr/>
      </dsp:nvSpPr>
      <dsp:spPr>
        <a:xfrm>
          <a:off x="3771899" y="0"/>
          <a:ext cx="3428999" cy="342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0" i="0" kern="1200"/>
            <a:t>Održivi pristup</a:t>
          </a:r>
          <a:endParaRPr lang="en-US" sz="1800" kern="1200"/>
        </a:p>
      </dsp:txBody>
      <dsp:txXfrm>
        <a:off x="3771899" y="0"/>
        <a:ext cx="3428999" cy="342899"/>
      </dsp:txXfrm>
    </dsp:sp>
    <dsp:sp modelId="{9FADAB1D-5BB9-43D7-AD38-86A95952D59E}">
      <dsp:nvSpPr>
        <dsp:cNvPr id="0" name=""/>
        <dsp:cNvSpPr/>
      </dsp:nvSpPr>
      <dsp:spPr>
        <a:xfrm>
          <a:off x="3771899" y="342899"/>
          <a:ext cx="3428999" cy="2340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Projekat doprinosi zdravijem gradskom okruženju smanjenjem vremena traženja parkinga i zagađenja.</a:t>
          </a:r>
          <a:endParaRPr lang="en-US" sz="1400" kern="1200"/>
        </a:p>
      </dsp:txBody>
      <dsp:txXfrm>
        <a:off x="3771899" y="342899"/>
        <a:ext cx="3428999" cy="2340290"/>
      </dsp:txXfrm>
    </dsp:sp>
    <dsp:sp modelId="{E477B459-2874-4DD8-985C-5A85E271EA8F}">
      <dsp:nvSpPr>
        <dsp:cNvPr id="0" name=""/>
        <dsp:cNvSpPr/>
      </dsp:nvSpPr>
      <dsp:spPr>
        <a:xfrm>
          <a:off x="7543800" y="0"/>
          <a:ext cx="3428999" cy="342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0" i="0" kern="1200"/>
            <a:t>Svijetla budućnost</a:t>
          </a:r>
          <a:endParaRPr lang="en-US" sz="1800" kern="1200"/>
        </a:p>
      </dsp:txBody>
      <dsp:txXfrm>
        <a:off x="7543800" y="0"/>
        <a:ext cx="3428999" cy="342899"/>
      </dsp:txXfrm>
    </dsp:sp>
    <dsp:sp modelId="{9400846F-070B-4C71-AAE6-8590EBDE9258}">
      <dsp:nvSpPr>
        <dsp:cNvPr id="0" name=""/>
        <dsp:cNvSpPr/>
      </dsp:nvSpPr>
      <dsp:spPr>
        <a:xfrm>
          <a:off x="7543800" y="342899"/>
          <a:ext cx="3428999" cy="2340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Predani tim i inovacije vode ka jednostavnijem i efikasnijem parkiranju za sve korisnike.</a:t>
          </a:r>
          <a:endParaRPr lang="en-US" sz="1400" kern="1200"/>
        </a:p>
      </dsp:txBody>
      <dsp:txXfrm>
        <a:off x="7543800" y="342899"/>
        <a:ext cx="3428999" cy="23402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zaglavlj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Čuvar mesta za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A4610-F80F-4F40-A07E-783D7321767C}" type="datetimeFigureOut">
              <a:rPr lang="en-US" smtClean="0"/>
              <a:t>27-Sep-25</a:t>
            </a:fld>
            <a:endParaRPr lang="en-US"/>
          </a:p>
        </p:txBody>
      </p:sp>
      <p:sp>
        <p:nvSpPr>
          <p:cNvPr id="4" name="Čuvar mesta za sliku na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Čuvar mesta za napomen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r-Latn-RS"/>
              <a:t>Kliknite da biste uredili stilove teksta mastera</a:t>
            </a:r>
          </a:p>
          <a:p>
            <a:pPr lvl="1"/>
            <a:r>
              <a:rPr lang="sr-Latn-RS"/>
              <a:t>Drugi nivo</a:t>
            </a:r>
          </a:p>
          <a:p>
            <a:pPr lvl="2"/>
            <a:r>
              <a:rPr lang="sr-Latn-RS"/>
              <a:t>Treći nivo</a:t>
            </a:r>
          </a:p>
          <a:p>
            <a:pPr lvl="3"/>
            <a:r>
              <a:rPr lang="sr-Latn-RS"/>
              <a:t>Četvrti nivo</a:t>
            </a:r>
          </a:p>
          <a:p>
            <a:pPr lvl="4"/>
            <a:r>
              <a:rPr lang="sr-Latn-RS"/>
              <a:t>Peti nivo</a:t>
            </a:r>
            <a:endParaRPr lang="en-US"/>
          </a:p>
        </p:txBody>
      </p:sp>
      <p:sp>
        <p:nvSpPr>
          <p:cNvPr id="6" name="Čuvar mesta za podnožj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Čuvar mesta za broj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6ABB3-D4D2-4271-9197-B68AB5D3E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02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napomen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---
</a:t>
            </a:r>
            <a:r>
              <a:rPr lang="en-US" dirty="0" err="1"/>
              <a:t>Predstavljamo</a:t>
            </a:r>
            <a:r>
              <a:rPr lang="en-US" dirty="0"/>
              <a:t> </a:t>
            </a:r>
            <a:r>
              <a:rPr lang="en-US" dirty="0" err="1"/>
              <a:t>ParkSmart</a:t>
            </a:r>
            <a:r>
              <a:rPr lang="en-US" dirty="0"/>
              <a:t> – </a:t>
            </a:r>
            <a:r>
              <a:rPr lang="en-US" dirty="0" err="1"/>
              <a:t>inovativnu</a:t>
            </a:r>
            <a:r>
              <a:rPr lang="en-US" dirty="0"/>
              <a:t> web </a:t>
            </a:r>
            <a:r>
              <a:rPr lang="en-US" dirty="0" err="1"/>
              <a:t>platformu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rješava</a:t>
            </a:r>
            <a:r>
              <a:rPr lang="en-US" dirty="0"/>
              <a:t> problem </a:t>
            </a:r>
            <a:r>
              <a:rPr lang="en-US" dirty="0" err="1"/>
              <a:t>nedostatka</a:t>
            </a:r>
            <a:r>
              <a:rPr lang="en-US" dirty="0"/>
              <a:t> parking </a:t>
            </a:r>
            <a:r>
              <a:rPr lang="en-US" dirty="0" err="1"/>
              <a:t>mjesta</a:t>
            </a:r>
            <a:r>
              <a:rPr lang="en-US" dirty="0"/>
              <a:t> u </a:t>
            </a:r>
            <a:r>
              <a:rPr lang="en-US" dirty="0" err="1"/>
              <a:t>urbanim</a:t>
            </a:r>
            <a:r>
              <a:rPr lang="en-US" dirty="0"/>
              <a:t> </a:t>
            </a:r>
            <a:r>
              <a:rPr lang="en-US" dirty="0" err="1"/>
              <a:t>sredinama</a:t>
            </a:r>
            <a:r>
              <a:rPr lang="en-US" dirty="0"/>
              <a:t>, </a:t>
            </a:r>
            <a:r>
              <a:rPr lang="en-US" dirty="0" err="1"/>
              <a:t>počevši</a:t>
            </a:r>
            <a:r>
              <a:rPr lang="en-US" dirty="0"/>
              <a:t> s pilot </a:t>
            </a:r>
            <a:r>
              <a:rPr lang="en-US" dirty="0" err="1"/>
              <a:t>projektom</a:t>
            </a:r>
            <a:r>
              <a:rPr lang="en-US" dirty="0"/>
              <a:t> u </a:t>
            </a:r>
            <a:r>
              <a:rPr lang="en-US" dirty="0" err="1"/>
              <a:t>Novom</a:t>
            </a:r>
            <a:r>
              <a:rPr lang="en-US" dirty="0"/>
              <a:t> Sadu. Ova </a:t>
            </a:r>
            <a:r>
              <a:rPr lang="en-US" dirty="0" err="1"/>
              <a:t>prezentacija</a:t>
            </a:r>
            <a:r>
              <a:rPr lang="en-US" dirty="0"/>
              <a:t> </a:t>
            </a:r>
            <a:r>
              <a:rPr lang="en-US" dirty="0" err="1"/>
              <a:t>prikazuje</a:t>
            </a:r>
            <a:r>
              <a:rPr lang="en-US" dirty="0"/>
              <a:t> </a:t>
            </a:r>
            <a:r>
              <a:rPr lang="en-US" dirty="0" err="1"/>
              <a:t>našu</a:t>
            </a:r>
            <a:r>
              <a:rPr lang="en-US" dirty="0"/>
              <a:t> </a:t>
            </a:r>
            <a:r>
              <a:rPr lang="en-US" dirty="0" err="1"/>
              <a:t>viziju</a:t>
            </a:r>
            <a:r>
              <a:rPr lang="en-US" dirty="0"/>
              <a:t>, </a:t>
            </a:r>
            <a:r>
              <a:rPr lang="en-US" dirty="0" err="1"/>
              <a:t>poslovni</a:t>
            </a:r>
            <a:r>
              <a:rPr lang="en-US" dirty="0"/>
              <a:t> model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strategiju</a:t>
            </a:r>
            <a:r>
              <a:rPr lang="en-US" dirty="0"/>
              <a:t> rasta.
</a:t>
            </a:r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DF2CA-0ECB-4BB4-9024-99358464E5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27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napomen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Izvor slike: biblioteka sadržaja okruženja Microsoft 365
• Analiza zahtjeva i planiranje – definisanje funkcionalnosti i tehničkih zahtjeva. • Dizajn korisničkog interfejsa – prototipovi i makete u Figma alatu. • Razvoj backend i frontend dijela – implementacija glavnih funkcionalnosti. • Integracija plaćanja i sigurnosnih mehanizama – kartice, SMS, PayPal. • Testiranje i kontrola kvaliteta – unit, integration, system i acceptance testovi. • Lansiranje pilot verzije – početak u Novom Sadu. • Prikupljanje feedback-a i unapređenja – stalni proces. (Ostavi prostor za malu sliku iz Excel-a u donjem desnom uglu.)</a:t>
            </a:r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6ABB3-D4D2-4271-9197-B68AB5D3EC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39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napomen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Izvor slike: Microsoft 365 biblioteka sadržaja
Strategija testiranja obuhvata kombinaciju manuelnog i automatizovanog pristupa. Sprovode se različiti tipovi testova kao što su unit, integration, system, acceptance, security i performance. Koriste se alati poput Postman-a za API, Selenium-a za UI testove i JMeter-a za testiranje performansi. Tokom pilot faze, korisnici iz Novog Sada učestvuju u acceptance testiranju.</a:t>
            </a:r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6ABB3-D4D2-4271-9197-B68AB5D3EC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58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napomen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Cilj nam je postati vodeća platforma za dijeljenje privatnih parking mjesta u regiji, doprinoseći smanjenju prometnih gužvi i zagađenja, te promovirati održiv i pametan urbani život.
Izvor slike: biblioteka sadržaja okruženja Microsoft 365
</a:t>
            </a:r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DF2CA-0ECB-4BB4-9024-99358464E5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68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napomen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ParkSmart predstavlja pametno, održivo i praktično rješenje za probleme urbane parkiranja. S našim inovativnim pristupom i predanim timom, pred nama je svijetla budućnost u kojoj će svatko lako pronaći parking i doprinijeti zdravijem gradskom okruženju.</a:t>
            </a:r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DF2CA-0ECB-4BB4-9024-99358464E5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napomen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U urbanim sredinama vozači često gube vrijeme tražeći slobodno parking mjesto, što povećava troškove, frustraciju i emisiju štetnih plinova. Parking prostori su često neefikasno iskorišteni, posebno privatni.
Izvor slike: biblioteka sadržaja okruženja Microsoft 365
</a:t>
            </a:r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DF2CA-0ECB-4BB4-9024-99358464E5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04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napomen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Naša platforma omogućuje vlasnicima da unajme svoja slobodna parking mjesta vozačima putem jednostavne web aplikacije, s opcijom rezervacije u realnom vremenu ili unaprijed, čime se maksimizira iskorištenost prostora i olakšava promet.
Izvor slike: biblioteka sadržaja okruženja Microsoft 365
</a:t>
            </a:r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DF2CA-0ECB-4BB4-9024-99358464E5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09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napomen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Početni fokus je Novi Sad s ciljnim skupinama kao što su studenti, zaposleni i turisti. Planiramo širiti platformu na druge urbane sredine u regiji, prilagođavajući ponudu lokalnim potrebama i trendovima.
Izvor slike: biblioteka sadržaja okruženja Microsoft 365
</a:t>
            </a:r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DF2CA-0ECB-4BB4-9024-99358464E5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32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napomen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Platforma će ostvarivati prihode kroz proviziju od svake transakcije, nuditi premium usluge poput rezervacije na zahtjev i dodatne pogodnosti za vlasnike parking mjesta, potičući dugoročnu suradnju i kvalitetu usluge.
Izvor slike: biblioteka sadržaja okruženja Microsoft 365
</a:t>
            </a:r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DF2CA-0ECB-4BB4-9024-99358464E5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68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napomen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Izvor slike: Microsoft 365 biblioteka sadržaja
Marketinška strategija obuhvata digitalne kampanje na društvenim mrežama i Google oglasima, kao i lokalnu promociju putem plakata i banera u blizini fakulteta i poslovnih zona. Poseban akcenat stavljen je na partnerstva sa univerzitetima i kompanijama, kao i referral program koji nagrađuje korisnike za preporuke.</a:t>
            </a:r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6ABB3-D4D2-4271-9197-B68AB5D3EC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58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napomen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Izvor slike: Microsoft 365 biblioteka sadržaja
Početna ulaganja iznose 12.000–15.000 € i obuhvataju razvoj aplikacije, marketing, servere i pravne usluge. U prvoj godini očekuju se prihodi od 8.000–10.000 € uz oko 200 korisnika, dok troškovi mogu biti 12.000–15.000 €, što je uobičajeno za startap. Projekcija za treću godinu predviđa rast prihoda na 40.000–50.000 € i troškove oko 20.000 €, što donosi pozitivan bilans.</a:t>
            </a:r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6ABB3-D4D2-4271-9197-B68AB5D3EC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85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napomen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Izvor slike: Microsoft 365 biblioteka sadržaja
Tehnički rizici uključuju sigurnost podataka i stabilnost aplikacije. Tržišni rizici obuhvataju sporu prihvaćenost korisnika i jaku konkurenciju. Pravni rizici se odnose na regulativu pri korišćenju privatnih površina, dok finansijski rizici podrazumevaju mogućnost premašivanja planiranih troškova marketinga i razvoja.</a:t>
            </a:r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6ABB3-D4D2-4271-9197-B68AB5D3EC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82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napomen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Izvor slike: Microsoft 365 biblioteka sadržaja
CEO / Founder vodi viziju, partnerstva i strategiju. CTO upravlja razvojem aplikacije, bira tehnologije i koordinira developere. Backend developer radi na bazi podataka, API-ju i integraciji plaćanja. Frontend/Mobile developer razvija korisnički interfejs za web i mobilnu aplikaciju. Marketing menadžer je zadužen za promociju i digitalne kampanje, dok korisnička podrška pruža pomoć korisnicima.</a:t>
            </a:r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6ABB3-D4D2-4271-9197-B68AB5D3EC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72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6" y="685800"/>
            <a:ext cx="10055354" cy="4007406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sz="90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9A3647E-D38D-4EA6-ADC1-75AA53F89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5427002"/>
            <a:ext cx="9144001" cy="745198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EA5D59-5512-467D-834D-D04827A6AF83}" type="datetime1">
              <a:rPr lang="en-US" smtClean="0"/>
              <a:pPr/>
              <a:t>27-Sep-25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0459DEE-913E-5261-4E77-AF3657E3AE0B}"/>
              </a:ext>
            </a:extLst>
          </p:cNvPr>
          <p:cNvSpPr/>
          <p:nvPr/>
        </p:nvSpPr>
        <p:spPr>
          <a:xfrm>
            <a:off x="11250895" y="4648200"/>
            <a:ext cx="6351" cy="745197"/>
          </a:xfrm>
          <a:custGeom>
            <a:avLst/>
            <a:gdLst>
              <a:gd name="connsiteX0" fmla="*/ 0 w 6351"/>
              <a:gd name="connsiteY0" fmla="*/ 0 h 745197"/>
              <a:gd name="connsiteX1" fmla="*/ 0 w 6351"/>
              <a:gd name="connsiteY1" fmla="*/ 745198 h 7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1" h="745197">
                <a:moveTo>
                  <a:pt x="0" y="0"/>
                </a:moveTo>
                <a:lnTo>
                  <a:pt x="0" y="745198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2F9BC4F-9D44-3587-056B-336E1457A6E2}"/>
              </a:ext>
            </a:extLst>
          </p:cNvPr>
          <p:cNvSpPr/>
          <p:nvPr/>
        </p:nvSpPr>
        <p:spPr>
          <a:xfrm>
            <a:off x="685800" y="4998695"/>
            <a:ext cx="10923933" cy="0"/>
          </a:xfrm>
          <a:custGeom>
            <a:avLst/>
            <a:gdLst>
              <a:gd name="connsiteX0" fmla="*/ 10923934 w 10923933"/>
              <a:gd name="connsiteY0" fmla="*/ 0 h 0"/>
              <a:gd name="connsiteX1" fmla="*/ 0 w 10923933"/>
              <a:gd name="connsiteY1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3933">
                <a:moveTo>
                  <a:pt x="10923934" y="0"/>
                </a:moveTo>
                <a:lnTo>
                  <a:pt x="0" y="1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509D5EC-E7EA-22BC-7C88-C33F509CB5CF}"/>
              </a:ext>
            </a:extLst>
          </p:cNvPr>
          <p:cNvSpPr/>
          <p:nvPr/>
        </p:nvSpPr>
        <p:spPr>
          <a:xfrm>
            <a:off x="10998565" y="4730632"/>
            <a:ext cx="529937" cy="526934"/>
          </a:xfrm>
          <a:custGeom>
            <a:avLst/>
            <a:gdLst>
              <a:gd name="connsiteX0" fmla="*/ 529938 w 529937"/>
              <a:gd name="connsiteY0" fmla="*/ 0 h 526934"/>
              <a:gd name="connsiteX1" fmla="*/ 0 w 529937"/>
              <a:gd name="connsiteY1" fmla="*/ 526935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0"/>
                </a:moveTo>
                <a:lnTo>
                  <a:pt x="0" y="526935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98E9758-F942-96A0-231D-A25933E4CA82}"/>
              </a:ext>
            </a:extLst>
          </p:cNvPr>
          <p:cNvSpPr/>
          <p:nvPr/>
        </p:nvSpPr>
        <p:spPr>
          <a:xfrm>
            <a:off x="10976145" y="4730637"/>
            <a:ext cx="529937" cy="526934"/>
          </a:xfrm>
          <a:custGeom>
            <a:avLst/>
            <a:gdLst>
              <a:gd name="connsiteX0" fmla="*/ 529938 w 529937"/>
              <a:gd name="connsiteY0" fmla="*/ 526935 h 526934"/>
              <a:gd name="connsiteX1" fmla="*/ 0 w 529937"/>
              <a:gd name="connsiteY1" fmla="*/ 0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526935"/>
                </a:moveTo>
                <a:lnTo>
                  <a:pt x="0" y="0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0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1C10CD-8205-284F-2921-9485E7A98F0D}"/>
              </a:ext>
            </a:extLst>
          </p:cNvPr>
          <p:cNvSpPr/>
          <p:nvPr/>
        </p:nvSpPr>
        <p:spPr>
          <a:xfrm>
            <a:off x="11250895" y="5791200"/>
            <a:ext cx="6351" cy="745197"/>
          </a:xfrm>
          <a:custGeom>
            <a:avLst/>
            <a:gdLst>
              <a:gd name="connsiteX0" fmla="*/ 0 w 6351"/>
              <a:gd name="connsiteY0" fmla="*/ 0 h 745197"/>
              <a:gd name="connsiteX1" fmla="*/ 0 w 6351"/>
              <a:gd name="connsiteY1" fmla="*/ 745198 h 7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1" h="745197">
                <a:moveTo>
                  <a:pt x="0" y="0"/>
                </a:moveTo>
                <a:lnTo>
                  <a:pt x="0" y="745198"/>
                </a:lnTo>
              </a:path>
            </a:pathLst>
          </a:custGeom>
          <a:ln w="31732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5DFD7E-DC78-4573-96D7-845D38E0273E}"/>
              </a:ext>
            </a:extLst>
          </p:cNvPr>
          <p:cNvSpPr/>
          <p:nvPr/>
        </p:nvSpPr>
        <p:spPr>
          <a:xfrm>
            <a:off x="685800" y="6141695"/>
            <a:ext cx="10923933" cy="0"/>
          </a:xfrm>
          <a:custGeom>
            <a:avLst/>
            <a:gdLst>
              <a:gd name="connsiteX0" fmla="*/ 10923934 w 10923933"/>
              <a:gd name="connsiteY0" fmla="*/ 0 h 0"/>
              <a:gd name="connsiteX1" fmla="*/ 0 w 10923933"/>
              <a:gd name="connsiteY1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3933">
                <a:moveTo>
                  <a:pt x="10923934" y="0"/>
                </a:moveTo>
                <a:lnTo>
                  <a:pt x="0" y="1"/>
                </a:lnTo>
              </a:path>
            </a:pathLst>
          </a:custGeom>
          <a:ln w="31732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FCC10B5-4890-B43F-DE24-5200F4E75EEB}"/>
              </a:ext>
            </a:extLst>
          </p:cNvPr>
          <p:cNvSpPr/>
          <p:nvPr/>
        </p:nvSpPr>
        <p:spPr>
          <a:xfrm>
            <a:off x="10998565" y="5873632"/>
            <a:ext cx="529937" cy="526934"/>
          </a:xfrm>
          <a:custGeom>
            <a:avLst/>
            <a:gdLst>
              <a:gd name="connsiteX0" fmla="*/ 529938 w 529937"/>
              <a:gd name="connsiteY0" fmla="*/ 0 h 526934"/>
              <a:gd name="connsiteX1" fmla="*/ 0 w 529937"/>
              <a:gd name="connsiteY1" fmla="*/ 526935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0"/>
                </a:moveTo>
                <a:lnTo>
                  <a:pt x="0" y="526935"/>
                </a:lnTo>
              </a:path>
            </a:pathLst>
          </a:custGeom>
          <a:ln w="31732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D5586E6-D520-6A63-5060-BF06C136BEF5}"/>
              </a:ext>
            </a:extLst>
          </p:cNvPr>
          <p:cNvSpPr/>
          <p:nvPr/>
        </p:nvSpPr>
        <p:spPr>
          <a:xfrm>
            <a:off x="10976145" y="5873637"/>
            <a:ext cx="529937" cy="526934"/>
          </a:xfrm>
          <a:custGeom>
            <a:avLst/>
            <a:gdLst>
              <a:gd name="connsiteX0" fmla="*/ 529938 w 529937"/>
              <a:gd name="connsiteY0" fmla="*/ 526935 h 526934"/>
              <a:gd name="connsiteX1" fmla="*/ 0 w 529937"/>
              <a:gd name="connsiteY1" fmla="*/ 0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526935"/>
                </a:moveTo>
                <a:lnTo>
                  <a:pt x="0" y="0"/>
                </a:lnTo>
              </a:path>
            </a:pathLst>
          </a:custGeom>
          <a:ln w="31732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990600"/>
            <a:ext cx="10058400" cy="50292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10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647" y="137388"/>
            <a:ext cx="280540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93929" y="137388"/>
            <a:ext cx="2202644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FC08D9-20DE-421C-BE4E-310427BB699B}" type="datetime1">
              <a:rPr lang="en-US" smtClean="0"/>
              <a:pPr/>
              <a:t>27-Sep-25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137388"/>
            <a:ext cx="429207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72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ADE904-3C65-5E48-6B12-22998C2ADF5E}"/>
              </a:ext>
            </a:extLst>
          </p:cNvPr>
          <p:cNvSpPr/>
          <p:nvPr/>
        </p:nvSpPr>
        <p:spPr>
          <a:xfrm>
            <a:off x="11250895" y="2172321"/>
            <a:ext cx="6351" cy="745197"/>
          </a:xfrm>
          <a:custGeom>
            <a:avLst/>
            <a:gdLst>
              <a:gd name="connsiteX0" fmla="*/ 0 w 6351"/>
              <a:gd name="connsiteY0" fmla="*/ 0 h 745197"/>
              <a:gd name="connsiteX1" fmla="*/ 0 w 6351"/>
              <a:gd name="connsiteY1" fmla="*/ 745198 h 7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1" h="745197">
                <a:moveTo>
                  <a:pt x="0" y="0"/>
                </a:moveTo>
                <a:lnTo>
                  <a:pt x="0" y="745198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16963C8-87F3-6B42-F30F-1915935FA752}"/>
              </a:ext>
            </a:extLst>
          </p:cNvPr>
          <p:cNvSpPr/>
          <p:nvPr/>
        </p:nvSpPr>
        <p:spPr>
          <a:xfrm>
            <a:off x="685800" y="2522816"/>
            <a:ext cx="10923933" cy="0"/>
          </a:xfrm>
          <a:custGeom>
            <a:avLst/>
            <a:gdLst>
              <a:gd name="connsiteX0" fmla="*/ 10923934 w 10923933"/>
              <a:gd name="connsiteY0" fmla="*/ 0 h 0"/>
              <a:gd name="connsiteX1" fmla="*/ 0 w 10923933"/>
              <a:gd name="connsiteY1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3933">
                <a:moveTo>
                  <a:pt x="10923934" y="0"/>
                </a:moveTo>
                <a:lnTo>
                  <a:pt x="0" y="1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F0C119A-1D9E-D43F-8A7E-D24C1B551326}"/>
              </a:ext>
            </a:extLst>
          </p:cNvPr>
          <p:cNvSpPr/>
          <p:nvPr/>
        </p:nvSpPr>
        <p:spPr>
          <a:xfrm>
            <a:off x="10998565" y="2254753"/>
            <a:ext cx="529937" cy="526934"/>
          </a:xfrm>
          <a:custGeom>
            <a:avLst/>
            <a:gdLst>
              <a:gd name="connsiteX0" fmla="*/ 529938 w 529937"/>
              <a:gd name="connsiteY0" fmla="*/ 0 h 526934"/>
              <a:gd name="connsiteX1" fmla="*/ 0 w 529937"/>
              <a:gd name="connsiteY1" fmla="*/ 526935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0"/>
                </a:moveTo>
                <a:lnTo>
                  <a:pt x="0" y="526935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2018CE4-7594-0746-8B7E-8DEC95CB8822}"/>
              </a:ext>
            </a:extLst>
          </p:cNvPr>
          <p:cNvSpPr/>
          <p:nvPr/>
        </p:nvSpPr>
        <p:spPr>
          <a:xfrm>
            <a:off x="10976145" y="2254758"/>
            <a:ext cx="529937" cy="526934"/>
          </a:xfrm>
          <a:custGeom>
            <a:avLst/>
            <a:gdLst>
              <a:gd name="connsiteX0" fmla="*/ 529938 w 529937"/>
              <a:gd name="connsiteY0" fmla="*/ 526935 h 526934"/>
              <a:gd name="connsiteX1" fmla="*/ 0 w 529937"/>
              <a:gd name="connsiteY1" fmla="*/ 0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526935"/>
                </a:moveTo>
                <a:lnTo>
                  <a:pt x="0" y="0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185" y="685800"/>
            <a:ext cx="9141415" cy="1532788"/>
          </a:xfrm>
        </p:spPr>
        <p:txBody>
          <a:bodyPr anchor="t">
            <a:noAutofit/>
          </a:bodyPr>
          <a:lstStyle>
            <a:lvl1pPr>
              <a:defRPr sz="9000"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185" y="2958705"/>
            <a:ext cx="9141415" cy="3213494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1800"/>
            </a:lvl1pPr>
            <a:lvl2pPr marL="228600" indent="0">
              <a:lnSpc>
                <a:spcPct val="150000"/>
              </a:lnSpc>
              <a:buFont typeface="+mj-lt"/>
              <a:buNone/>
              <a:defRPr sz="1800"/>
            </a:lvl2pPr>
            <a:lvl3pPr marL="457200" indent="0">
              <a:lnSpc>
                <a:spcPct val="150000"/>
              </a:lnSpc>
              <a:buFont typeface="+mj-lt"/>
              <a:buNone/>
              <a:defRPr sz="1800"/>
            </a:lvl3pPr>
            <a:lvl4pPr marL="685800" indent="0">
              <a:lnSpc>
                <a:spcPct val="150000"/>
              </a:lnSpc>
              <a:buFont typeface="+mj-lt"/>
              <a:buNone/>
              <a:defRPr sz="1800"/>
            </a:lvl4pPr>
            <a:lvl5pPr marL="914400" indent="0">
              <a:lnSpc>
                <a:spcPct val="150000"/>
              </a:lnSpc>
              <a:buFont typeface="+mj-lt"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4F1AC263-88EE-42CC-B640-B12BA856CF71}" type="datetime1">
              <a:rPr lang="en-US" smtClean="0"/>
              <a:t>27-Sep-25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22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85800"/>
            <a:ext cx="5480304" cy="1818050"/>
          </a:xfrm>
        </p:spPr>
        <p:txBody>
          <a:bodyPr anchor="t">
            <a:noAutofit/>
          </a:bodyPr>
          <a:lstStyle>
            <a:lvl1pPr>
              <a:defRPr sz="9000"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F861DB-D5EF-3FC9-7595-570C8498D7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77256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3189770"/>
            <a:ext cx="5480304" cy="2982429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1800"/>
            </a:lvl1pPr>
            <a:lvl2pPr marL="228600" indent="0">
              <a:lnSpc>
                <a:spcPct val="150000"/>
              </a:lnSpc>
              <a:buFont typeface="+mj-lt"/>
              <a:buNone/>
              <a:defRPr sz="1800"/>
            </a:lvl2pPr>
            <a:lvl3pPr marL="457200" indent="0">
              <a:lnSpc>
                <a:spcPct val="150000"/>
              </a:lnSpc>
              <a:buFont typeface="+mj-lt"/>
              <a:buNone/>
              <a:defRPr sz="1800"/>
            </a:lvl3pPr>
            <a:lvl4pPr marL="685800" indent="0">
              <a:lnSpc>
                <a:spcPct val="150000"/>
              </a:lnSpc>
              <a:buFont typeface="+mj-lt"/>
              <a:buNone/>
              <a:defRPr sz="1800"/>
            </a:lvl4pPr>
            <a:lvl5pPr>
              <a:lnSpc>
                <a:spcPct val="150000"/>
              </a:lnSpc>
              <a:buFont typeface="+mj-lt"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C1A172-F829-D2DE-BDB2-B86E6ACE1886}"/>
              </a:ext>
            </a:extLst>
          </p:cNvPr>
          <p:cNvCxnSpPr>
            <a:cxnSpLocks/>
          </p:cNvCxnSpPr>
          <p:nvPr userDrawn="1"/>
        </p:nvCxnSpPr>
        <p:spPr>
          <a:xfrm>
            <a:off x="6095999" y="2743200"/>
            <a:ext cx="5477256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43955"/>
            <a:ext cx="2985400" cy="365125"/>
          </a:xfrm>
        </p:spPr>
        <p:txBody>
          <a:bodyPr>
            <a:noAutofit/>
          </a:bodyPr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5886" y="6343955"/>
            <a:ext cx="1553108" cy="365125"/>
          </a:xfrm>
        </p:spPr>
        <p:txBody>
          <a:bodyPr>
            <a:noAutofit/>
          </a:bodyPr>
          <a:lstStyle/>
          <a:p>
            <a:fld id="{68A32F6A-E7E2-4607-B207-B787B539B854}" type="datetime1">
              <a:rPr lang="en-US" smtClean="0"/>
              <a:t>27-Sep-25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73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824824"/>
            <a:ext cx="6397753" cy="152797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3505200"/>
            <a:ext cx="4568953" cy="1645198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9467FC12-63BB-4A63-9424-BFBF8E1D71D9}" type="datetime1">
              <a:rPr lang="en-US" smtClean="0"/>
              <a:t>27-Sep-25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89251BE-373D-9B13-B9E2-73DFEBE40118}"/>
              </a:ext>
            </a:extLst>
          </p:cNvPr>
          <p:cNvSpPr/>
          <p:nvPr/>
        </p:nvSpPr>
        <p:spPr>
          <a:xfrm>
            <a:off x="11250895" y="5791200"/>
            <a:ext cx="6351" cy="745197"/>
          </a:xfrm>
          <a:custGeom>
            <a:avLst/>
            <a:gdLst>
              <a:gd name="connsiteX0" fmla="*/ 0 w 6351"/>
              <a:gd name="connsiteY0" fmla="*/ 0 h 745197"/>
              <a:gd name="connsiteX1" fmla="*/ 0 w 6351"/>
              <a:gd name="connsiteY1" fmla="*/ 745198 h 7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1" h="745197">
                <a:moveTo>
                  <a:pt x="0" y="0"/>
                </a:moveTo>
                <a:lnTo>
                  <a:pt x="0" y="745198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98E032-CDEE-AA9B-44A7-CE5EBB6948C0}"/>
              </a:ext>
            </a:extLst>
          </p:cNvPr>
          <p:cNvSpPr/>
          <p:nvPr/>
        </p:nvSpPr>
        <p:spPr>
          <a:xfrm>
            <a:off x="685800" y="6141695"/>
            <a:ext cx="10923933" cy="0"/>
          </a:xfrm>
          <a:custGeom>
            <a:avLst/>
            <a:gdLst>
              <a:gd name="connsiteX0" fmla="*/ 10923934 w 10923933"/>
              <a:gd name="connsiteY0" fmla="*/ 0 h 0"/>
              <a:gd name="connsiteX1" fmla="*/ 0 w 10923933"/>
              <a:gd name="connsiteY1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3933">
                <a:moveTo>
                  <a:pt x="10923934" y="0"/>
                </a:moveTo>
                <a:lnTo>
                  <a:pt x="0" y="1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C778913-9F6C-8FDD-B123-16048004EC56}"/>
              </a:ext>
            </a:extLst>
          </p:cNvPr>
          <p:cNvSpPr/>
          <p:nvPr/>
        </p:nvSpPr>
        <p:spPr>
          <a:xfrm>
            <a:off x="10998565" y="5873632"/>
            <a:ext cx="529937" cy="526934"/>
          </a:xfrm>
          <a:custGeom>
            <a:avLst/>
            <a:gdLst>
              <a:gd name="connsiteX0" fmla="*/ 529938 w 529937"/>
              <a:gd name="connsiteY0" fmla="*/ 0 h 526934"/>
              <a:gd name="connsiteX1" fmla="*/ 0 w 529937"/>
              <a:gd name="connsiteY1" fmla="*/ 526935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0"/>
                </a:moveTo>
                <a:lnTo>
                  <a:pt x="0" y="526935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283179-133D-0E64-C08A-4D59C8B2F9DB}"/>
              </a:ext>
            </a:extLst>
          </p:cNvPr>
          <p:cNvSpPr/>
          <p:nvPr/>
        </p:nvSpPr>
        <p:spPr>
          <a:xfrm>
            <a:off x="10976145" y="5873637"/>
            <a:ext cx="529937" cy="526934"/>
          </a:xfrm>
          <a:custGeom>
            <a:avLst/>
            <a:gdLst>
              <a:gd name="connsiteX0" fmla="*/ 529938 w 529937"/>
              <a:gd name="connsiteY0" fmla="*/ 526935 h 526934"/>
              <a:gd name="connsiteX1" fmla="*/ 0 w 529937"/>
              <a:gd name="connsiteY1" fmla="*/ 0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526935"/>
                </a:moveTo>
                <a:lnTo>
                  <a:pt x="0" y="0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35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85800"/>
            <a:ext cx="3654553" cy="3657600"/>
          </a:xfrm>
        </p:spPr>
        <p:txBody>
          <a:bodyPr anchor="t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81601" y="685800"/>
            <a:ext cx="4572000" cy="3657600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A7FA5-AD20-4A92-9D35-3CC6CFA49E64}" type="datetime1">
              <a:rPr lang="en-US" smtClean="0"/>
              <a:t>27-Sep-25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62DADE-FB83-6BD4-1D72-E22F0783A67E}"/>
              </a:ext>
            </a:extLst>
          </p:cNvPr>
          <p:cNvSpPr/>
          <p:nvPr/>
        </p:nvSpPr>
        <p:spPr>
          <a:xfrm>
            <a:off x="11254003" y="5410200"/>
            <a:ext cx="6296" cy="742941"/>
          </a:xfrm>
          <a:custGeom>
            <a:avLst/>
            <a:gdLst>
              <a:gd name="connsiteX0" fmla="*/ 0 w 6296"/>
              <a:gd name="connsiteY0" fmla="*/ 0 h 742941"/>
              <a:gd name="connsiteX1" fmla="*/ 0 w 6296"/>
              <a:gd name="connsiteY1" fmla="*/ 742942 h 74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96" h="742941">
                <a:moveTo>
                  <a:pt x="0" y="0"/>
                </a:moveTo>
                <a:lnTo>
                  <a:pt x="0" y="742942"/>
                </a:lnTo>
              </a:path>
            </a:pathLst>
          </a:custGeom>
          <a:ln w="31077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A7CD6A0-64A5-5058-DFD2-8DD1FAF7BEEB}"/>
              </a:ext>
            </a:extLst>
          </p:cNvPr>
          <p:cNvSpPr/>
          <p:nvPr/>
        </p:nvSpPr>
        <p:spPr>
          <a:xfrm>
            <a:off x="10866791" y="5761884"/>
            <a:ext cx="742942" cy="6296"/>
          </a:xfrm>
          <a:custGeom>
            <a:avLst/>
            <a:gdLst>
              <a:gd name="connsiteX0" fmla="*/ 742942 w 742942"/>
              <a:gd name="connsiteY0" fmla="*/ 0 h 6296"/>
              <a:gd name="connsiteX1" fmla="*/ 0 w 742942"/>
              <a:gd name="connsiteY1" fmla="*/ 0 h 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42" h="6296">
                <a:moveTo>
                  <a:pt x="742942" y="0"/>
                </a:moveTo>
                <a:lnTo>
                  <a:pt x="0" y="0"/>
                </a:lnTo>
              </a:path>
            </a:pathLst>
          </a:custGeom>
          <a:ln w="31077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E8E4321-3109-17F5-C530-4108033F07F5}"/>
              </a:ext>
            </a:extLst>
          </p:cNvPr>
          <p:cNvSpPr/>
          <p:nvPr/>
        </p:nvSpPr>
        <p:spPr>
          <a:xfrm>
            <a:off x="11003886" y="5492382"/>
            <a:ext cx="525338" cy="525339"/>
          </a:xfrm>
          <a:custGeom>
            <a:avLst/>
            <a:gdLst>
              <a:gd name="connsiteX0" fmla="*/ 525339 w 525338"/>
              <a:gd name="connsiteY0" fmla="*/ 0 h 525339"/>
              <a:gd name="connsiteX1" fmla="*/ 0 w 525338"/>
              <a:gd name="connsiteY1" fmla="*/ 525339 h 52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5338" h="525339">
                <a:moveTo>
                  <a:pt x="525339" y="0"/>
                </a:moveTo>
                <a:lnTo>
                  <a:pt x="0" y="525339"/>
                </a:lnTo>
              </a:path>
            </a:pathLst>
          </a:custGeom>
          <a:ln w="31077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D0450-E765-A0E1-7C56-37246411FDD0}"/>
              </a:ext>
            </a:extLst>
          </p:cNvPr>
          <p:cNvSpPr/>
          <p:nvPr/>
        </p:nvSpPr>
        <p:spPr>
          <a:xfrm>
            <a:off x="10981626" y="5492388"/>
            <a:ext cx="525342" cy="525339"/>
          </a:xfrm>
          <a:custGeom>
            <a:avLst/>
            <a:gdLst>
              <a:gd name="connsiteX0" fmla="*/ 525343 w 525342"/>
              <a:gd name="connsiteY0" fmla="*/ 525339 h 525339"/>
              <a:gd name="connsiteX1" fmla="*/ 0 w 525342"/>
              <a:gd name="connsiteY1" fmla="*/ 0 h 52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5342" h="525339">
                <a:moveTo>
                  <a:pt x="525343" y="525339"/>
                </a:moveTo>
                <a:lnTo>
                  <a:pt x="0" y="0"/>
                </a:lnTo>
              </a:path>
            </a:pathLst>
          </a:custGeom>
          <a:ln w="31077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96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5E2B5C-398A-3F2F-4BCC-FFF94D44632F}"/>
              </a:ext>
            </a:extLst>
          </p:cNvPr>
          <p:cNvSpPr/>
          <p:nvPr/>
        </p:nvSpPr>
        <p:spPr>
          <a:xfrm>
            <a:off x="11250895" y="5407944"/>
            <a:ext cx="6351" cy="745197"/>
          </a:xfrm>
          <a:custGeom>
            <a:avLst/>
            <a:gdLst>
              <a:gd name="connsiteX0" fmla="*/ 0 w 6351"/>
              <a:gd name="connsiteY0" fmla="*/ 0 h 745197"/>
              <a:gd name="connsiteX1" fmla="*/ 0 w 6351"/>
              <a:gd name="connsiteY1" fmla="*/ 745198 h 7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1" h="745197">
                <a:moveTo>
                  <a:pt x="0" y="0"/>
                </a:moveTo>
                <a:lnTo>
                  <a:pt x="0" y="745198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2897460-3A7D-EC5C-76B9-2725193E10AF}"/>
              </a:ext>
            </a:extLst>
          </p:cNvPr>
          <p:cNvSpPr/>
          <p:nvPr/>
        </p:nvSpPr>
        <p:spPr>
          <a:xfrm>
            <a:off x="685800" y="5758439"/>
            <a:ext cx="10923933" cy="0"/>
          </a:xfrm>
          <a:custGeom>
            <a:avLst/>
            <a:gdLst>
              <a:gd name="connsiteX0" fmla="*/ 10923934 w 10923933"/>
              <a:gd name="connsiteY0" fmla="*/ 0 h 0"/>
              <a:gd name="connsiteX1" fmla="*/ 0 w 10923933"/>
              <a:gd name="connsiteY1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3933">
                <a:moveTo>
                  <a:pt x="10923934" y="0"/>
                </a:moveTo>
                <a:lnTo>
                  <a:pt x="0" y="1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2E741-698E-A2B8-7BD5-9DE89C610C2F}"/>
              </a:ext>
            </a:extLst>
          </p:cNvPr>
          <p:cNvSpPr/>
          <p:nvPr/>
        </p:nvSpPr>
        <p:spPr>
          <a:xfrm>
            <a:off x="10998565" y="5490376"/>
            <a:ext cx="529937" cy="526934"/>
          </a:xfrm>
          <a:custGeom>
            <a:avLst/>
            <a:gdLst>
              <a:gd name="connsiteX0" fmla="*/ 529938 w 529937"/>
              <a:gd name="connsiteY0" fmla="*/ 0 h 526934"/>
              <a:gd name="connsiteX1" fmla="*/ 0 w 529937"/>
              <a:gd name="connsiteY1" fmla="*/ 526935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0"/>
                </a:moveTo>
                <a:lnTo>
                  <a:pt x="0" y="526935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04551B-2E70-1734-DA15-F26ABEC9D9D0}"/>
              </a:ext>
            </a:extLst>
          </p:cNvPr>
          <p:cNvSpPr/>
          <p:nvPr/>
        </p:nvSpPr>
        <p:spPr>
          <a:xfrm>
            <a:off x="10976145" y="5490381"/>
            <a:ext cx="529937" cy="526934"/>
          </a:xfrm>
          <a:custGeom>
            <a:avLst/>
            <a:gdLst>
              <a:gd name="connsiteX0" fmla="*/ 529938 w 529937"/>
              <a:gd name="connsiteY0" fmla="*/ 526935 h 526934"/>
              <a:gd name="connsiteX1" fmla="*/ 0 w 529937"/>
              <a:gd name="connsiteY1" fmla="*/ 0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526935"/>
                </a:moveTo>
                <a:lnTo>
                  <a:pt x="0" y="0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85800"/>
            <a:ext cx="3654553" cy="4083580"/>
          </a:xfrm>
        </p:spPr>
        <p:txBody>
          <a:bodyPr anchor="t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81600" y="685800"/>
            <a:ext cx="6045390" cy="4083579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AB700-8552-46A0-B700-5DA0068ADBFC}" type="datetime1">
              <a:rPr lang="en-US" smtClean="0"/>
              <a:t>27-Sep-25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80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85B71F7-9EDC-DB6C-D713-7ACE3A2EADC0}"/>
              </a:ext>
            </a:extLst>
          </p:cNvPr>
          <p:cNvSpPr/>
          <p:nvPr/>
        </p:nvSpPr>
        <p:spPr>
          <a:xfrm>
            <a:off x="968457" y="5410200"/>
            <a:ext cx="6296" cy="742941"/>
          </a:xfrm>
          <a:custGeom>
            <a:avLst/>
            <a:gdLst>
              <a:gd name="connsiteX0" fmla="*/ 0 w 6296"/>
              <a:gd name="connsiteY0" fmla="*/ 0 h 742941"/>
              <a:gd name="connsiteX1" fmla="*/ 0 w 6296"/>
              <a:gd name="connsiteY1" fmla="*/ 742942 h 74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96" h="742941">
                <a:moveTo>
                  <a:pt x="0" y="0"/>
                </a:moveTo>
                <a:lnTo>
                  <a:pt x="0" y="742942"/>
                </a:lnTo>
              </a:path>
            </a:pathLst>
          </a:custGeom>
          <a:ln w="31077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5842DDA-AD76-0064-2B85-CB145F4CE540}"/>
              </a:ext>
            </a:extLst>
          </p:cNvPr>
          <p:cNvSpPr/>
          <p:nvPr/>
        </p:nvSpPr>
        <p:spPr>
          <a:xfrm>
            <a:off x="581245" y="5761884"/>
            <a:ext cx="742942" cy="6296"/>
          </a:xfrm>
          <a:custGeom>
            <a:avLst/>
            <a:gdLst>
              <a:gd name="connsiteX0" fmla="*/ 742942 w 742942"/>
              <a:gd name="connsiteY0" fmla="*/ 0 h 6296"/>
              <a:gd name="connsiteX1" fmla="*/ 0 w 742942"/>
              <a:gd name="connsiteY1" fmla="*/ 0 h 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42" h="6296">
                <a:moveTo>
                  <a:pt x="742942" y="0"/>
                </a:moveTo>
                <a:lnTo>
                  <a:pt x="0" y="0"/>
                </a:lnTo>
              </a:path>
            </a:pathLst>
          </a:custGeom>
          <a:ln w="31077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E58AC6-620E-20FA-E8F5-375DA2977A43}"/>
              </a:ext>
            </a:extLst>
          </p:cNvPr>
          <p:cNvSpPr/>
          <p:nvPr/>
        </p:nvSpPr>
        <p:spPr>
          <a:xfrm>
            <a:off x="718340" y="5492382"/>
            <a:ext cx="525338" cy="525339"/>
          </a:xfrm>
          <a:custGeom>
            <a:avLst/>
            <a:gdLst>
              <a:gd name="connsiteX0" fmla="*/ 525339 w 525338"/>
              <a:gd name="connsiteY0" fmla="*/ 0 h 525339"/>
              <a:gd name="connsiteX1" fmla="*/ 0 w 525338"/>
              <a:gd name="connsiteY1" fmla="*/ 525339 h 52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5338" h="525339">
                <a:moveTo>
                  <a:pt x="525339" y="0"/>
                </a:moveTo>
                <a:lnTo>
                  <a:pt x="0" y="525339"/>
                </a:lnTo>
              </a:path>
            </a:pathLst>
          </a:custGeom>
          <a:ln w="31077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EA14E2E-5098-2800-A72C-138A5840365C}"/>
              </a:ext>
            </a:extLst>
          </p:cNvPr>
          <p:cNvSpPr/>
          <p:nvPr/>
        </p:nvSpPr>
        <p:spPr>
          <a:xfrm>
            <a:off x="696080" y="5492388"/>
            <a:ext cx="525342" cy="525339"/>
          </a:xfrm>
          <a:custGeom>
            <a:avLst/>
            <a:gdLst>
              <a:gd name="connsiteX0" fmla="*/ 525343 w 525342"/>
              <a:gd name="connsiteY0" fmla="*/ 525339 h 525339"/>
              <a:gd name="connsiteX1" fmla="*/ 0 w 525342"/>
              <a:gd name="connsiteY1" fmla="*/ 0 h 52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5342" h="525339">
                <a:moveTo>
                  <a:pt x="525343" y="525339"/>
                </a:moveTo>
                <a:lnTo>
                  <a:pt x="0" y="0"/>
                </a:lnTo>
              </a:path>
            </a:pathLst>
          </a:custGeom>
          <a:ln w="31077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685800"/>
            <a:ext cx="3652523" cy="4102460"/>
          </a:xfrm>
        </p:spPr>
        <p:txBody>
          <a:bodyPr anchor="t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81600" y="685800"/>
            <a:ext cx="6394703" cy="5455003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A892AD61-D199-4B74-B80B-2001400510FA}" type="datetime1">
              <a:rPr lang="en-US" smtClean="0"/>
              <a:t>27-Sep-25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54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94DE839-4377-D8CF-B2A4-D0C3E0F49821}"/>
              </a:ext>
            </a:extLst>
          </p:cNvPr>
          <p:cNvSpPr/>
          <p:nvPr/>
        </p:nvSpPr>
        <p:spPr>
          <a:xfrm>
            <a:off x="968457" y="5410200"/>
            <a:ext cx="6296" cy="742941"/>
          </a:xfrm>
          <a:custGeom>
            <a:avLst/>
            <a:gdLst>
              <a:gd name="connsiteX0" fmla="*/ 0 w 6296"/>
              <a:gd name="connsiteY0" fmla="*/ 0 h 742941"/>
              <a:gd name="connsiteX1" fmla="*/ 0 w 6296"/>
              <a:gd name="connsiteY1" fmla="*/ 742942 h 74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96" h="742941">
                <a:moveTo>
                  <a:pt x="0" y="0"/>
                </a:moveTo>
                <a:lnTo>
                  <a:pt x="0" y="742942"/>
                </a:lnTo>
              </a:path>
            </a:pathLst>
          </a:custGeom>
          <a:ln w="31077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A5E5478-C025-8AD6-B7FE-E95C356E887C}"/>
              </a:ext>
            </a:extLst>
          </p:cNvPr>
          <p:cNvSpPr/>
          <p:nvPr/>
        </p:nvSpPr>
        <p:spPr>
          <a:xfrm>
            <a:off x="581245" y="5761884"/>
            <a:ext cx="742942" cy="6296"/>
          </a:xfrm>
          <a:custGeom>
            <a:avLst/>
            <a:gdLst>
              <a:gd name="connsiteX0" fmla="*/ 742942 w 742942"/>
              <a:gd name="connsiteY0" fmla="*/ 0 h 6296"/>
              <a:gd name="connsiteX1" fmla="*/ 0 w 742942"/>
              <a:gd name="connsiteY1" fmla="*/ 0 h 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42" h="6296">
                <a:moveTo>
                  <a:pt x="742942" y="0"/>
                </a:moveTo>
                <a:lnTo>
                  <a:pt x="0" y="0"/>
                </a:lnTo>
              </a:path>
            </a:pathLst>
          </a:custGeom>
          <a:ln w="31077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0EF54C8-1B9C-18F9-4647-D96F1A37BC05}"/>
              </a:ext>
            </a:extLst>
          </p:cNvPr>
          <p:cNvSpPr/>
          <p:nvPr/>
        </p:nvSpPr>
        <p:spPr>
          <a:xfrm>
            <a:off x="718340" y="5492382"/>
            <a:ext cx="525338" cy="525339"/>
          </a:xfrm>
          <a:custGeom>
            <a:avLst/>
            <a:gdLst>
              <a:gd name="connsiteX0" fmla="*/ 525339 w 525338"/>
              <a:gd name="connsiteY0" fmla="*/ 0 h 525339"/>
              <a:gd name="connsiteX1" fmla="*/ 0 w 525338"/>
              <a:gd name="connsiteY1" fmla="*/ 525339 h 52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5338" h="525339">
                <a:moveTo>
                  <a:pt x="525339" y="0"/>
                </a:moveTo>
                <a:lnTo>
                  <a:pt x="0" y="525339"/>
                </a:lnTo>
              </a:path>
            </a:pathLst>
          </a:custGeom>
          <a:ln w="31077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C1B42D9-101B-9822-0BAF-F80E962BB4CD}"/>
              </a:ext>
            </a:extLst>
          </p:cNvPr>
          <p:cNvSpPr/>
          <p:nvPr/>
        </p:nvSpPr>
        <p:spPr>
          <a:xfrm>
            <a:off x="696080" y="5492388"/>
            <a:ext cx="525342" cy="525339"/>
          </a:xfrm>
          <a:custGeom>
            <a:avLst/>
            <a:gdLst>
              <a:gd name="connsiteX0" fmla="*/ 525343 w 525342"/>
              <a:gd name="connsiteY0" fmla="*/ 525339 h 525339"/>
              <a:gd name="connsiteX1" fmla="*/ 0 w 525342"/>
              <a:gd name="connsiteY1" fmla="*/ 0 h 52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5342" h="525339">
                <a:moveTo>
                  <a:pt x="525343" y="525339"/>
                </a:moveTo>
                <a:lnTo>
                  <a:pt x="0" y="0"/>
                </a:lnTo>
              </a:path>
            </a:pathLst>
          </a:custGeom>
          <a:ln w="31077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85800"/>
            <a:ext cx="3654554" cy="4550251"/>
          </a:xfrm>
        </p:spPr>
        <p:txBody>
          <a:bodyPr anchor="t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81600" y="685800"/>
            <a:ext cx="6394703" cy="5464016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D00D9374-B0AF-43C5-90A8-C409C7D54B55}" type="datetime1">
              <a:rPr lang="en-US" smtClean="0"/>
              <a:t>27-Sep-25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097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C2E340-F7F3-5093-0E0A-41015057E720}"/>
              </a:ext>
            </a:extLst>
          </p:cNvPr>
          <p:cNvCxnSpPr/>
          <p:nvPr userDrawn="1"/>
        </p:nvCxnSpPr>
        <p:spPr>
          <a:xfrm>
            <a:off x="5191026" y="2362200"/>
            <a:ext cx="6391656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026" y="685807"/>
            <a:ext cx="6391374" cy="1372001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F6718FE-EF5C-5023-A98D-91BFEF2C033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560454" cy="6858000"/>
          </a:xfrm>
          <a:custGeom>
            <a:avLst/>
            <a:gdLst>
              <a:gd name="connsiteX0" fmla="*/ 0 w 4560454"/>
              <a:gd name="connsiteY0" fmla="*/ 0 h 6858000"/>
              <a:gd name="connsiteX1" fmla="*/ 4560454 w 4560454"/>
              <a:gd name="connsiteY1" fmla="*/ 0 h 6858000"/>
              <a:gd name="connsiteX2" fmla="*/ 4560454 w 4560454"/>
              <a:gd name="connsiteY2" fmla="*/ 6858000 h 6858000"/>
              <a:gd name="connsiteX3" fmla="*/ 0 w 45604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0454" h="6858000">
                <a:moveTo>
                  <a:pt x="0" y="0"/>
                </a:moveTo>
                <a:lnTo>
                  <a:pt x="4560454" y="0"/>
                </a:lnTo>
                <a:lnTo>
                  <a:pt x="4560454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80729" y="2743204"/>
            <a:ext cx="6395573" cy="3428989"/>
          </a:xfrm>
        </p:spPr>
        <p:txBody>
          <a:bodyPr>
            <a:noAutofit/>
          </a:bodyPr>
          <a:lstStyle>
            <a:lvl1pPr>
              <a:defRPr sz="1400">
                <a:solidFill>
                  <a:schemeClr val="tx2"/>
                </a:solidFill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191026" y="6343825"/>
            <a:ext cx="33649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030713" y="6343955"/>
            <a:ext cx="2060808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BB6888-43ED-4D3A-B8DA-89EF29644561}" type="datetime1">
              <a:rPr lang="en-US" smtClean="0"/>
              <a:pPr/>
              <a:t>27-Sep-25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47096" y="6343955"/>
            <a:ext cx="429207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14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81EABF-B6BB-1FBF-962C-A6A6C8C2418A}"/>
              </a:ext>
            </a:extLst>
          </p:cNvPr>
          <p:cNvCxnSpPr/>
          <p:nvPr userDrawn="1"/>
        </p:nvCxnSpPr>
        <p:spPr>
          <a:xfrm>
            <a:off x="612647" y="2359152"/>
            <a:ext cx="6336792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85804"/>
            <a:ext cx="6391374" cy="1371996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3" y="2742645"/>
            <a:ext cx="6391247" cy="3429551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12774" y="6346865"/>
            <a:ext cx="2805405" cy="365125"/>
          </a:xfrm>
        </p:spPr>
        <p:txBody>
          <a:bodyPr>
            <a:noAutofit/>
          </a:bodyPr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886895" y="6346865"/>
            <a:ext cx="1607270" cy="365125"/>
          </a:xfrm>
        </p:spPr>
        <p:txBody>
          <a:bodyPr>
            <a:noAutofit/>
          </a:bodyPr>
          <a:lstStyle/>
          <a:p>
            <a:fld id="{27C7479B-2077-4468-85E0-F9294B46DEAE}" type="datetime1">
              <a:rPr lang="en-US" smtClean="0"/>
              <a:t>27-Sep-25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530932" y="6346865"/>
            <a:ext cx="429207" cy="365125"/>
          </a:xfr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35EC8126-6431-465A-8AC3-0118DD8825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31546" y="1"/>
            <a:ext cx="4560454" cy="6858000"/>
          </a:xfrm>
          <a:custGeom>
            <a:avLst/>
            <a:gdLst>
              <a:gd name="connsiteX0" fmla="*/ 0 w 4560454"/>
              <a:gd name="connsiteY0" fmla="*/ 0 h 6858000"/>
              <a:gd name="connsiteX1" fmla="*/ 4560454 w 4560454"/>
              <a:gd name="connsiteY1" fmla="*/ 0 h 6858000"/>
              <a:gd name="connsiteX2" fmla="*/ 4560454 w 4560454"/>
              <a:gd name="connsiteY2" fmla="*/ 6858000 h 6858000"/>
              <a:gd name="connsiteX3" fmla="*/ 0 w 45604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0454" h="6858000">
                <a:moveTo>
                  <a:pt x="0" y="0"/>
                </a:moveTo>
                <a:lnTo>
                  <a:pt x="4560454" y="0"/>
                </a:lnTo>
                <a:lnTo>
                  <a:pt x="4560454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4327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85800"/>
            <a:ext cx="10963655" cy="762001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828800"/>
            <a:ext cx="10963656" cy="43434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B42362D5-E350-46C5-8BB1-F9E806A91933}" type="datetime1">
              <a:rPr lang="en-US" smtClean="0"/>
              <a:t>27-Sep-25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573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303" y="685800"/>
            <a:ext cx="6858000" cy="111153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D2B02E8B-EB97-8158-B585-0E0E95CF40C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100267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18303" y="1965960"/>
            <a:ext cx="6858000" cy="420019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724397" y="6343954"/>
            <a:ext cx="3422906" cy="365125"/>
          </a:xfrm>
        </p:spPr>
        <p:txBody>
          <a:bodyPr>
            <a:noAutofit/>
          </a:bodyPr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945699" y="6343955"/>
            <a:ext cx="2150873" cy="365125"/>
          </a:xfrm>
        </p:spPr>
        <p:txBody>
          <a:bodyPr>
            <a:noAutofit/>
          </a:bodyPr>
          <a:lstStyle/>
          <a:p>
            <a:fld id="{28E9021D-675F-4984-8FE0-04DA4F4E22F1}" type="datetime1">
              <a:rPr lang="en-US" smtClean="0"/>
              <a:t>27-Sep-25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47096" y="6343955"/>
            <a:ext cx="429207" cy="365125"/>
          </a:xfr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168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85800"/>
            <a:ext cx="6858000" cy="111153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965960"/>
            <a:ext cx="6858000" cy="420019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12647" y="6346870"/>
            <a:ext cx="2805405" cy="365125"/>
          </a:xfrm>
        </p:spPr>
        <p:txBody>
          <a:bodyPr>
            <a:noAutofit/>
          </a:bodyPr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115853" y="6346870"/>
            <a:ext cx="2925587" cy="365125"/>
          </a:xfrm>
        </p:spPr>
        <p:txBody>
          <a:bodyPr>
            <a:noAutofit/>
          </a:bodyPr>
          <a:lstStyle/>
          <a:p>
            <a:fld id="{A7F72289-EB8A-47CA-A283-A769C9E761BF}" type="datetime1">
              <a:rPr lang="en-US" smtClean="0"/>
              <a:t>27-Sep-25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346870"/>
            <a:ext cx="429207" cy="365125"/>
          </a:xfr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1732" y="0"/>
            <a:ext cx="4100267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97308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0" y="685800"/>
            <a:ext cx="4561665" cy="1371264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EEFBBBB-A526-5A93-34B8-A377087586A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6390464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20736" y="2286000"/>
            <a:ext cx="4561665" cy="3886200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20736" y="6343955"/>
            <a:ext cx="2105099" cy="365125"/>
          </a:xfr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5067" y="6343955"/>
            <a:ext cx="1772029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4049900-C118-46F7-B9EF-5F7C1F0005B2}" type="datetime1">
              <a:rPr lang="en-US" smtClean="0"/>
              <a:t>27-Sep-25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435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85800"/>
            <a:ext cx="4572002" cy="1371264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599" y="2286000"/>
            <a:ext cx="4561666" cy="3886200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3C6055EC-0CB7-A026-AE8C-74A36F768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99" y="6343955"/>
            <a:ext cx="2105099" cy="365125"/>
          </a:xfr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AE86096B-57D4-1243-A86D-1D5E7DC3A7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63930" y="6343955"/>
            <a:ext cx="1772029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4049900-C118-46F7-B9EF-5F7C1F0005B2}" type="datetime1">
              <a:rPr lang="en-US" smtClean="0"/>
              <a:t>27-Sep-25</a:t>
            </a:fld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A98A8E55-200E-96B4-1462-6DA457A20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5959" y="6343955"/>
            <a:ext cx="429207" cy="365125"/>
          </a:xfr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48233842-32AB-C53C-CA20-8101D4E63DC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01536" y="0"/>
            <a:ext cx="6390464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090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4" y="687787"/>
            <a:ext cx="3363259" cy="199339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84144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1" y="2880360"/>
            <a:ext cx="3363259" cy="3274612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212663" y="6343955"/>
            <a:ext cx="2012061" cy="365125"/>
          </a:xfrm>
        </p:spPr>
        <p:txBody>
          <a:bodyPr>
            <a:noAutofit/>
          </a:bodyPr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224724" y="6343955"/>
            <a:ext cx="922372" cy="365125"/>
          </a:xfrm>
        </p:spPr>
        <p:txBody>
          <a:bodyPr>
            <a:noAutofit/>
          </a:bodyPr>
          <a:lstStyle/>
          <a:p>
            <a:fld id="{0B4A3A31-ACEE-4A00-9ED7-D579651BDB0B}" type="datetime1">
              <a:rPr lang="en-US" smtClean="0"/>
              <a:t>27-Sep-25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47096" y="6343955"/>
            <a:ext cx="429207" cy="365125"/>
          </a:xfr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550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98" y="685800"/>
            <a:ext cx="3364992" cy="1996301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5698" y="2880360"/>
            <a:ext cx="3364992" cy="3234856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id="{C119522C-433C-CA02-AD5B-2ABB39A4162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15698" y="6343955"/>
            <a:ext cx="2012061" cy="365125"/>
          </a:xfrm>
        </p:spPr>
        <p:txBody>
          <a:bodyPr>
            <a:noAutofit/>
          </a:bodyPr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76C67AD-99A1-8DF0-C332-BB3E0C53717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627759" y="6343955"/>
            <a:ext cx="922372" cy="365125"/>
          </a:xfrm>
        </p:spPr>
        <p:txBody>
          <a:bodyPr>
            <a:noAutofit/>
          </a:bodyPr>
          <a:lstStyle/>
          <a:p>
            <a:fld id="{0B4A3A31-ACEE-4A00-9ED7-D579651BDB0B}" type="datetime1">
              <a:rPr lang="en-US" smtClean="0"/>
              <a:t>27-Sep-25</a:t>
            </a:fld>
            <a:endParaRPr lang="en-US" dirty="0"/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C8D2CF7B-FF7A-7960-DB96-2B1846DA41A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550131" y="6343955"/>
            <a:ext cx="429207" cy="365125"/>
          </a:xfr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08A763A-F1F9-D459-6C34-3976566275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07856" y="0"/>
            <a:ext cx="7584144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88117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0" y="685800"/>
            <a:ext cx="2748115" cy="2743200"/>
          </a:xfrm>
          <a:noFill/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487E718-4223-B4DB-C92A-99E891E642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8229600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39200" y="3703320"/>
            <a:ext cx="2743201" cy="2476061"/>
          </a:xfrm>
          <a:noFill/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400" dirty="0"/>
            </a:lvl1pPr>
            <a:lvl2pPr marL="228600" indent="0">
              <a:buNone/>
              <a:defRPr lang="en-US" sz="1400" dirty="0"/>
            </a:lvl2pPr>
            <a:lvl3pPr marL="457200" indent="0">
              <a:buNone/>
              <a:defRPr lang="en-US" sz="1400" dirty="0"/>
            </a:lvl3pPr>
            <a:lvl4pPr marL="685800" indent="0">
              <a:buNone/>
              <a:defRPr lang="en-US" sz="14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39200" y="6343955"/>
            <a:ext cx="1404460" cy="365125"/>
          </a:xfrm>
          <a:noFill/>
        </p:spPr>
        <p:txBody>
          <a:bodyPr>
            <a:noAutofit/>
          </a:bodyPr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92522" y="6343955"/>
            <a:ext cx="854573" cy="365125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FAD7B7F7-7F90-4F0B-A996-5443656EFF4A}" type="datetime1">
              <a:rPr lang="en-US" smtClean="0"/>
              <a:t>27-Sep-25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noFill/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13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97" y="685800"/>
            <a:ext cx="2748114" cy="27432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691" y="3703320"/>
            <a:ext cx="2743200" cy="2476061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400" dirty="0"/>
            </a:lvl1pPr>
            <a:lvl2pPr marL="228600" indent="0">
              <a:buNone/>
              <a:defRPr lang="en-US" sz="1400" dirty="0"/>
            </a:lvl2pPr>
            <a:lvl3pPr marL="457200" indent="0">
              <a:buNone/>
              <a:defRPr lang="en-US" sz="1400" dirty="0"/>
            </a:lvl3pPr>
            <a:lvl4pPr marL="685800" indent="0">
              <a:buNone/>
              <a:defRPr lang="en-US" sz="14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644F6AEF-CB45-AC6F-F205-7AB277670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697" y="6343955"/>
            <a:ext cx="1404460" cy="365125"/>
          </a:xfrm>
        </p:spPr>
        <p:txBody>
          <a:bodyPr>
            <a:noAutofit/>
          </a:bodyPr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80DDA2F-B408-A7AF-463F-3F6ED55C1A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69019" y="6343955"/>
            <a:ext cx="85457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FAD7B7F7-7F90-4F0B-A996-5443656EFF4A}" type="datetime1">
              <a:rPr lang="en-US" smtClean="0"/>
              <a:t>27-Sep-25</a:t>
            </a:fld>
            <a:endParaRPr lang="en-US" dirty="0"/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C6A3F52-E7A3-B732-2650-C47F8BE25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23593" y="6343955"/>
            <a:ext cx="429207" cy="365125"/>
          </a:xfr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0894EEF-95B5-F8FE-9FBB-D5DFD413C06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62400" y="0"/>
            <a:ext cx="8229600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259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4343400"/>
            <a:ext cx="4019522" cy="1159931"/>
          </a:xfrm>
        </p:spPr>
        <p:txBody>
          <a:bodyPr anchor="t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E0CE544-3552-FE00-5B00-942E522A2A5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38862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81600" y="4343400"/>
            <a:ext cx="6400800" cy="1159931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400" dirty="0"/>
            </a:lvl1pPr>
            <a:lvl2pPr marL="228600" indent="0">
              <a:buNone/>
              <a:defRPr lang="en-US" sz="1400" dirty="0"/>
            </a:lvl2pPr>
            <a:lvl3pPr marL="457200" indent="0">
              <a:buNone/>
              <a:defRPr lang="en-US" sz="1400" dirty="0"/>
            </a:lvl3pPr>
            <a:lvl4pPr marL="685800" indent="0">
              <a:buNone/>
              <a:defRPr lang="en-US" sz="14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2086C921-50A5-4289-8B96-30101E64A548}" type="datetime1">
              <a:rPr lang="en-US" smtClean="0"/>
              <a:t>27-Sep-25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830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3886200"/>
            <a:ext cx="3044954" cy="2245126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3443331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67200" y="3886200"/>
            <a:ext cx="7315199" cy="224512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400" b="0" i="0" dirty="0">
                <a:latin typeface="+mn-lt"/>
              </a:defRPr>
            </a:lvl1pPr>
            <a:lvl2pPr marL="228600" indent="0">
              <a:buNone/>
              <a:defRPr lang="en-US" sz="1400" b="0" i="0" dirty="0">
                <a:latin typeface="+mn-lt"/>
              </a:defRPr>
            </a:lvl2pPr>
            <a:lvl3pPr marL="457200" indent="0">
              <a:buNone/>
              <a:defRPr lang="en-US" sz="1400" b="0" i="0" dirty="0">
                <a:latin typeface="+mn-lt"/>
              </a:defRPr>
            </a:lvl3pPr>
            <a:lvl4pPr marL="685800" indent="0">
              <a:buNone/>
              <a:defRPr lang="en-US" sz="1400" b="0" i="0" dirty="0">
                <a:latin typeface="+mn-lt"/>
              </a:defRPr>
            </a:lvl4pPr>
            <a:lvl5pPr marL="914400" indent="0">
              <a:buNone/>
              <a:defRPr lang="en-US" sz="1400" b="0" i="0" dirty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1B948B66-4D7B-4FF2-9F42-B85226272225}" type="datetime1">
              <a:rPr lang="en-US" smtClean="0"/>
              <a:t>27-Sep-25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6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C6C0090-085A-1FB3-B3B7-D8DA73A12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172" y="4419600"/>
            <a:ext cx="10963657" cy="135224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70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6834447-947D-F9FA-98D1-8BF0FC477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172" y="5943600"/>
            <a:ext cx="10963657" cy="6096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8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573ACD2-30C7-6922-D14F-66F23CBA377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41148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82760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85800"/>
            <a:ext cx="3044954" cy="2035724"/>
          </a:xfrm>
        </p:spPr>
        <p:txBody>
          <a:bodyPr anchor="t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59158" y="685800"/>
            <a:ext cx="7315199" cy="2014665"/>
          </a:xfrm>
        </p:spPr>
        <p:txBody>
          <a:bodyPr vert="horz" lIns="91440" tIns="45720" rIns="91440" bIns="45720" rtlCol="0" anchor="b">
            <a:noAutofit/>
          </a:bodyPr>
          <a:lstStyle>
            <a:lvl1pPr marL="0" indent="0">
              <a:buNone/>
              <a:defRPr lang="en-US" sz="1400" b="0" i="0" dirty="0">
                <a:latin typeface="+mn-lt"/>
              </a:defRPr>
            </a:lvl1pPr>
            <a:lvl2pPr marL="228600" indent="0">
              <a:buNone/>
              <a:defRPr lang="en-US" sz="1400" b="0" i="0" dirty="0">
                <a:latin typeface="+mn-lt"/>
              </a:defRPr>
            </a:lvl2pPr>
            <a:lvl3pPr marL="457200" indent="0">
              <a:buNone/>
              <a:defRPr lang="en-US" sz="1400" b="0" i="0" dirty="0">
                <a:latin typeface="+mn-lt"/>
              </a:defRPr>
            </a:lvl3pPr>
            <a:lvl4pPr marL="685800" indent="0">
              <a:buNone/>
              <a:defRPr lang="en-US" sz="1400" b="0" i="0" dirty="0">
                <a:latin typeface="+mn-lt"/>
              </a:defRPr>
            </a:lvl4pPr>
            <a:lvl5pPr marL="914400" indent="0">
              <a:buNone/>
              <a:defRPr lang="en-US" sz="1400" b="0" i="0" dirty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2896372"/>
            <a:ext cx="2791027" cy="365125"/>
          </a:xfrm>
        </p:spPr>
        <p:txBody>
          <a:bodyPr>
            <a:noAutofit/>
          </a:bodyPr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65894" y="2896372"/>
            <a:ext cx="1559379" cy="365125"/>
          </a:xfrm>
        </p:spPr>
        <p:txBody>
          <a:bodyPr>
            <a:noAutofit/>
          </a:bodyPr>
          <a:lstStyle/>
          <a:p>
            <a:fld id="{6D1D18D0-7308-42C5-B784-8892F327ABD3}" type="datetime1">
              <a:rPr lang="en-US" smtClean="0"/>
              <a:t>27-Sep-25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5151" y="2896372"/>
            <a:ext cx="429207" cy="365125"/>
          </a:xfr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4178283B-8F20-CAA0-928D-318B857F95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414669"/>
            <a:ext cx="12192000" cy="3443331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35545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85808"/>
            <a:ext cx="5483353" cy="138831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2651760"/>
            <a:ext cx="5483352" cy="3521850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AB12E0E-A617-768A-7E0E-472481185B1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7792" y="685807"/>
            <a:ext cx="4864608" cy="5486377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C1D70B4-629A-1A3A-D1BB-D35C3AED4BAD}"/>
              </a:ext>
            </a:extLst>
          </p:cNvPr>
          <p:cNvCxnSpPr>
            <a:cxnSpLocks/>
          </p:cNvCxnSpPr>
          <p:nvPr userDrawn="1"/>
        </p:nvCxnSpPr>
        <p:spPr>
          <a:xfrm>
            <a:off x="609600" y="2362229"/>
            <a:ext cx="5486400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8F922763-A12B-44C2-4F2D-AAD3B317EC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12647" y="6343955"/>
            <a:ext cx="2805405" cy="365125"/>
          </a:xfrm>
        </p:spPr>
        <p:txBody>
          <a:bodyPr>
            <a:noAutofit/>
          </a:bodyPr>
          <a:lstStyle/>
          <a:p>
            <a:r>
              <a:rPr lang="en-US" dirty="0"/>
              <a:t>Sample Footer Text</a:t>
            </a:r>
          </a:p>
        </p:txBody>
      </p:sp>
      <p:sp>
        <p:nvSpPr>
          <p:cNvPr id="11" name="Date Placeholder 6">
            <a:extLst>
              <a:ext uri="{FF2B5EF4-FFF2-40B4-BE49-F238E27FC236}">
                <a16:creationId xmlns:a16="http://schemas.microsoft.com/office/drawing/2014/main" id="{88D44AB0-B4BD-5097-DB6C-0B96B75B1DA6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8893929" y="6343955"/>
            <a:ext cx="2202644" cy="365125"/>
          </a:xfrm>
        </p:spPr>
        <p:txBody>
          <a:bodyPr>
            <a:noAutofit/>
          </a:bodyPr>
          <a:lstStyle/>
          <a:p>
            <a:fld id="{5888334B-5C34-4E7E-A4B0-3A19575F6DD8}" type="datetime1">
              <a:rPr lang="en-US" smtClean="0"/>
              <a:t>27-Sep-25</a:t>
            </a:fld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8EA9CC9C-E71E-C316-0680-F4BD6EDC87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47096" y="6343955"/>
            <a:ext cx="429207" cy="365125"/>
          </a:xfr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78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85800"/>
            <a:ext cx="10969753" cy="898525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5E62-FEF2-298A-EC8D-72D59188CB27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05000"/>
            <a:ext cx="10972800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" y="2286012"/>
            <a:ext cx="5479474" cy="298765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4892D5B-0772-8929-54F9-AA16EED38E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5575" y="2285301"/>
            <a:ext cx="4863778" cy="3886188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12647" y="6343955"/>
            <a:ext cx="2642932" cy="365125"/>
          </a:xfrm>
        </p:spPr>
        <p:txBody>
          <a:bodyPr>
            <a:noAutofit/>
          </a:bodyPr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686595" y="6343955"/>
            <a:ext cx="1449697" cy="365125"/>
          </a:xfrm>
        </p:spPr>
        <p:txBody>
          <a:bodyPr>
            <a:noAutofit/>
          </a:bodyPr>
          <a:lstStyle/>
          <a:p>
            <a:fld id="{6C46EC71-0129-40A3-85CE-244216EACC39}" type="datetime1">
              <a:rPr lang="en-US" smtClean="0"/>
              <a:t>27-Sep-25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36293" y="6343955"/>
            <a:ext cx="443060" cy="365125"/>
          </a:xfr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287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9903" y="685807"/>
            <a:ext cx="5486400" cy="138830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3F8ACB4F-E132-97B5-797E-ADFB9AC8345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6658" y="685807"/>
            <a:ext cx="4864608" cy="5486377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89903" y="2650330"/>
            <a:ext cx="5486400" cy="3521854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415657-C9CC-A8DC-C841-09A42AC901EC}"/>
              </a:ext>
            </a:extLst>
          </p:cNvPr>
          <p:cNvCxnSpPr>
            <a:cxnSpLocks/>
          </p:cNvCxnSpPr>
          <p:nvPr userDrawn="1"/>
        </p:nvCxnSpPr>
        <p:spPr>
          <a:xfrm>
            <a:off x="6089903" y="2362219"/>
            <a:ext cx="5486400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D65827FC-FBF0-2A7B-2AE9-11D916DB97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12647" y="6343955"/>
            <a:ext cx="2805405" cy="365125"/>
          </a:xfrm>
        </p:spPr>
        <p:txBody>
          <a:bodyPr>
            <a:noAutofit/>
          </a:bodyPr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7D3F37AD-0904-9EC0-EFEE-899B457A4536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8893929" y="6343955"/>
            <a:ext cx="2202644" cy="365125"/>
          </a:xfrm>
        </p:spPr>
        <p:txBody>
          <a:bodyPr>
            <a:noAutofit/>
          </a:bodyPr>
          <a:lstStyle/>
          <a:p>
            <a:fld id="{5888334B-5C34-4E7E-A4B0-3A19575F6DD8}" type="datetime1">
              <a:rPr lang="en-US" smtClean="0"/>
              <a:t>27-Sep-25</a:t>
            </a:fld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5EC9E8-1A84-6C33-ADB3-D40020F5090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47096" y="6343955"/>
            <a:ext cx="429207" cy="365125"/>
          </a:xfr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700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85800"/>
            <a:ext cx="4564763" cy="1426798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5580E71-5349-7975-EE00-1D48FBB455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599" y="2514600"/>
            <a:ext cx="4564763" cy="3636598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90060" y="685800"/>
            <a:ext cx="5792341" cy="5465398"/>
          </a:xfrm>
        </p:spPr>
        <p:txBody>
          <a:bodyPr anchor="b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3CC8FB4D-92F2-4C28-8BFC-2AE0229C3E9A}" type="datetime1">
              <a:rPr lang="en-US" smtClean="0"/>
              <a:t>27-Sep-25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559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85800"/>
            <a:ext cx="10963655" cy="89110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C4665C-5805-BDA9-0EA4-387D86C88A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2647" y="2057400"/>
            <a:ext cx="2740153" cy="4091502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1" y="2057400"/>
            <a:ext cx="7766302" cy="4091502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7B708C30-1428-4C16-AD49-DE42CFEA37BF}" type="datetime1">
              <a:rPr lang="en-US" smtClean="0"/>
              <a:t>27-Sep-25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027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ar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1DA757D-A9AE-985A-6EEE-C02E46D45DC9}"/>
              </a:ext>
            </a:extLst>
          </p:cNvPr>
          <p:cNvSpPr/>
          <p:nvPr/>
        </p:nvSpPr>
        <p:spPr>
          <a:xfrm>
            <a:off x="11250895" y="4343400"/>
            <a:ext cx="6351" cy="745197"/>
          </a:xfrm>
          <a:custGeom>
            <a:avLst/>
            <a:gdLst>
              <a:gd name="connsiteX0" fmla="*/ 0 w 6351"/>
              <a:gd name="connsiteY0" fmla="*/ 0 h 745197"/>
              <a:gd name="connsiteX1" fmla="*/ 0 w 6351"/>
              <a:gd name="connsiteY1" fmla="*/ 745198 h 7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1" h="745197">
                <a:moveTo>
                  <a:pt x="0" y="0"/>
                </a:moveTo>
                <a:lnTo>
                  <a:pt x="0" y="745198"/>
                </a:lnTo>
              </a:path>
            </a:pathLst>
          </a:custGeom>
          <a:ln w="31750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71E517F-7D77-FEA1-94A2-D8522A1BF181}"/>
              </a:ext>
            </a:extLst>
          </p:cNvPr>
          <p:cNvSpPr/>
          <p:nvPr/>
        </p:nvSpPr>
        <p:spPr>
          <a:xfrm>
            <a:off x="685800" y="4693895"/>
            <a:ext cx="10923933" cy="0"/>
          </a:xfrm>
          <a:custGeom>
            <a:avLst/>
            <a:gdLst>
              <a:gd name="connsiteX0" fmla="*/ 10923934 w 10923933"/>
              <a:gd name="connsiteY0" fmla="*/ 0 h 0"/>
              <a:gd name="connsiteX1" fmla="*/ 0 w 10923933"/>
              <a:gd name="connsiteY1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3933">
                <a:moveTo>
                  <a:pt x="10923934" y="0"/>
                </a:moveTo>
                <a:lnTo>
                  <a:pt x="0" y="1"/>
                </a:lnTo>
              </a:path>
            </a:pathLst>
          </a:custGeom>
          <a:ln w="31750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62EAE4C-19D0-A0E4-1FDC-967BD2694E6F}"/>
              </a:ext>
            </a:extLst>
          </p:cNvPr>
          <p:cNvSpPr/>
          <p:nvPr/>
        </p:nvSpPr>
        <p:spPr>
          <a:xfrm>
            <a:off x="10998565" y="4425832"/>
            <a:ext cx="529937" cy="526934"/>
          </a:xfrm>
          <a:custGeom>
            <a:avLst/>
            <a:gdLst>
              <a:gd name="connsiteX0" fmla="*/ 529938 w 529937"/>
              <a:gd name="connsiteY0" fmla="*/ 0 h 526934"/>
              <a:gd name="connsiteX1" fmla="*/ 0 w 529937"/>
              <a:gd name="connsiteY1" fmla="*/ 526935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0"/>
                </a:moveTo>
                <a:lnTo>
                  <a:pt x="0" y="526935"/>
                </a:lnTo>
              </a:path>
            </a:pathLst>
          </a:custGeom>
          <a:ln w="31750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7E35C93-E0FF-6186-7502-985D78DA9B28}"/>
              </a:ext>
            </a:extLst>
          </p:cNvPr>
          <p:cNvSpPr/>
          <p:nvPr/>
        </p:nvSpPr>
        <p:spPr>
          <a:xfrm>
            <a:off x="10976145" y="4425837"/>
            <a:ext cx="529937" cy="526934"/>
          </a:xfrm>
          <a:custGeom>
            <a:avLst/>
            <a:gdLst>
              <a:gd name="connsiteX0" fmla="*/ 529938 w 529937"/>
              <a:gd name="connsiteY0" fmla="*/ 526935 h 526934"/>
              <a:gd name="connsiteX1" fmla="*/ 0 w 529937"/>
              <a:gd name="connsiteY1" fmla="*/ 0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526935"/>
                </a:moveTo>
                <a:lnTo>
                  <a:pt x="0" y="0"/>
                </a:lnTo>
              </a:path>
            </a:pathLst>
          </a:custGeom>
          <a:ln w="31750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D4E889F8-D8CB-1564-17A8-26A2F4258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025460"/>
            <a:ext cx="9144000" cy="868680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180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3B51AE5-91E2-069A-7DF2-EB394DA25E2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2484" y="1143000"/>
            <a:ext cx="10115679" cy="3474720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28000"/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 algn="l" rtl="0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 algn="r" rtl="0">
              <a:defRPr>
                <a:solidFill>
                  <a:schemeClr val="tx1"/>
                </a:solidFill>
              </a:defRPr>
            </a:lvl1pPr>
          </a:lstStyle>
          <a:p>
            <a:fld id="{DCE8854E-90F8-4761-A9B8-18B1C5A3D25C}" type="datetime1">
              <a:rPr lang="en-US" smtClean="0"/>
              <a:pPr/>
              <a:t>27-Sep-25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 algn="r" rtl="0">
              <a:defRPr>
                <a:solidFill>
                  <a:schemeClr val="tx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50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arg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E73F6F-B481-328B-CE64-8485DC66B8EA}"/>
              </a:ext>
            </a:extLst>
          </p:cNvPr>
          <p:cNvSpPr/>
          <p:nvPr/>
        </p:nvSpPr>
        <p:spPr>
          <a:xfrm>
            <a:off x="11254003" y="729226"/>
            <a:ext cx="6296" cy="742941"/>
          </a:xfrm>
          <a:custGeom>
            <a:avLst/>
            <a:gdLst>
              <a:gd name="connsiteX0" fmla="*/ 0 w 6296"/>
              <a:gd name="connsiteY0" fmla="*/ 0 h 742941"/>
              <a:gd name="connsiteX1" fmla="*/ 0 w 6296"/>
              <a:gd name="connsiteY1" fmla="*/ 742942 h 74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96" h="742941">
                <a:moveTo>
                  <a:pt x="0" y="0"/>
                </a:moveTo>
                <a:lnTo>
                  <a:pt x="0" y="742942"/>
                </a:lnTo>
              </a:path>
            </a:pathLst>
          </a:custGeom>
          <a:ln w="31077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7D968F-BFC6-694E-9A7C-A113E7DEBF65}"/>
              </a:ext>
            </a:extLst>
          </p:cNvPr>
          <p:cNvSpPr/>
          <p:nvPr/>
        </p:nvSpPr>
        <p:spPr>
          <a:xfrm>
            <a:off x="10866791" y="1080910"/>
            <a:ext cx="742942" cy="6296"/>
          </a:xfrm>
          <a:custGeom>
            <a:avLst/>
            <a:gdLst>
              <a:gd name="connsiteX0" fmla="*/ 742942 w 742942"/>
              <a:gd name="connsiteY0" fmla="*/ 0 h 6296"/>
              <a:gd name="connsiteX1" fmla="*/ 0 w 742942"/>
              <a:gd name="connsiteY1" fmla="*/ 0 h 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42" h="6296">
                <a:moveTo>
                  <a:pt x="742942" y="0"/>
                </a:moveTo>
                <a:lnTo>
                  <a:pt x="0" y="0"/>
                </a:lnTo>
              </a:path>
            </a:pathLst>
          </a:custGeom>
          <a:ln w="31077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77A14AD-A403-0816-9FED-F4E7BB405B17}"/>
              </a:ext>
            </a:extLst>
          </p:cNvPr>
          <p:cNvSpPr/>
          <p:nvPr/>
        </p:nvSpPr>
        <p:spPr>
          <a:xfrm>
            <a:off x="11003886" y="811408"/>
            <a:ext cx="525338" cy="525339"/>
          </a:xfrm>
          <a:custGeom>
            <a:avLst/>
            <a:gdLst>
              <a:gd name="connsiteX0" fmla="*/ 525339 w 525338"/>
              <a:gd name="connsiteY0" fmla="*/ 0 h 525339"/>
              <a:gd name="connsiteX1" fmla="*/ 0 w 525338"/>
              <a:gd name="connsiteY1" fmla="*/ 525339 h 52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5338" h="525339">
                <a:moveTo>
                  <a:pt x="525339" y="0"/>
                </a:moveTo>
                <a:lnTo>
                  <a:pt x="0" y="525339"/>
                </a:lnTo>
              </a:path>
            </a:pathLst>
          </a:custGeom>
          <a:ln w="31077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C5DE6E3-5C5B-04A2-6D84-63D852F6062A}"/>
              </a:ext>
            </a:extLst>
          </p:cNvPr>
          <p:cNvSpPr/>
          <p:nvPr/>
        </p:nvSpPr>
        <p:spPr>
          <a:xfrm>
            <a:off x="10981626" y="811414"/>
            <a:ext cx="525342" cy="525339"/>
          </a:xfrm>
          <a:custGeom>
            <a:avLst/>
            <a:gdLst>
              <a:gd name="connsiteX0" fmla="*/ 525343 w 525342"/>
              <a:gd name="connsiteY0" fmla="*/ 525339 h 525339"/>
              <a:gd name="connsiteX1" fmla="*/ 0 w 525342"/>
              <a:gd name="connsiteY1" fmla="*/ 0 h 52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5342" h="525339">
                <a:moveTo>
                  <a:pt x="525343" y="525339"/>
                </a:moveTo>
                <a:lnTo>
                  <a:pt x="0" y="0"/>
                </a:lnTo>
              </a:path>
            </a:pathLst>
          </a:custGeom>
          <a:ln w="31077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D258FD5-5B6B-DBB1-0F00-D02C71197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859867"/>
            <a:ext cx="9144000" cy="1097280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180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196BB08E-5668-89FF-C0AE-D8A83C783F7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2484" y="1600199"/>
            <a:ext cx="9171115" cy="3259668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28000"/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3DF09C0-6535-4055-81CC-988E059C8EEC}" type="datetime1">
              <a:rPr lang="en-US" smtClean="0"/>
              <a:t>27-Sep-25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280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arge 3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32C402C-8B4C-3690-6875-FE157681B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257800"/>
            <a:ext cx="9144000" cy="868680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180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C80DC0CF-9044-3D55-7D8F-4CD97232E3E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2484" y="1143000"/>
            <a:ext cx="10115679" cy="3474720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28000"/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B85187EE-7BBC-405E-B3F5-9C3E88970356}" type="datetime1">
              <a:rPr lang="en-US" smtClean="0"/>
              <a:t>27-Sep-25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B480B90-B64C-0559-ACB2-7DBB57135C77}"/>
              </a:ext>
            </a:extLst>
          </p:cNvPr>
          <p:cNvSpPr/>
          <p:nvPr/>
        </p:nvSpPr>
        <p:spPr>
          <a:xfrm>
            <a:off x="11250895" y="4562062"/>
            <a:ext cx="6351" cy="745197"/>
          </a:xfrm>
          <a:custGeom>
            <a:avLst/>
            <a:gdLst>
              <a:gd name="connsiteX0" fmla="*/ 0 w 6351"/>
              <a:gd name="connsiteY0" fmla="*/ 0 h 745197"/>
              <a:gd name="connsiteX1" fmla="*/ 0 w 6351"/>
              <a:gd name="connsiteY1" fmla="*/ 745198 h 7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1" h="745197">
                <a:moveTo>
                  <a:pt x="0" y="0"/>
                </a:moveTo>
                <a:lnTo>
                  <a:pt x="0" y="745198"/>
                </a:lnTo>
              </a:path>
            </a:pathLst>
          </a:custGeom>
          <a:ln w="317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D2E866D-D29F-1CC5-14B2-BB24F10745FE}"/>
              </a:ext>
            </a:extLst>
          </p:cNvPr>
          <p:cNvSpPr/>
          <p:nvPr/>
        </p:nvSpPr>
        <p:spPr>
          <a:xfrm>
            <a:off x="685800" y="4912557"/>
            <a:ext cx="10923933" cy="0"/>
          </a:xfrm>
          <a:custGeom>
            <a:avLst/>
            <a:gdLst>
              <a:gd name="connsiteX0" fmla="*/ 10923934 w 10923933"/>
              <a:gd name="connsiteY0" fmla="*/ 0 h 0"/>
              <a:gd name="connsiteX1" fmla="*/ 0 w 10923933"/>
              <a:gd name="connsiteY1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3933">
                <a:moveTo>
                  <a:pt x="10923934" y="0"/>
                </a:moveTo>
                <a:lnTo>
                  <a:pt x="0" y="1"/>
                </a:lnTo>
              </a:path>
            </a:pathLst>
          </a:custGeom>
          <a:ln w="317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A0DC7F-E416-CA3E-E389-945D5FA32CC9}"/>
              </a:ext>
            </a:extLst>
          </p:cNvPr>
          <p:cNvSpPr/>
          <p:nvPr/>
        </p:nvSpPr>
        <p:spPr>
          <a:xfrm>
            <a:off x="10998565" y="4644494"/>
            <a:ext cx="529937" cy="526934"/>
          </a:xfrm>
          <a:custGeom>
            <a:avLst/>
            <a:gdLst>
              <a:gd name="connsiteX0" fmla="*/ 529938 w 529937"/>
              <a:gd name="connsiteY0" fmla="*/ 0 h 526934"/>
              <a:gd name="connsiteX1" fmla="*/ 0 w 529937"/>
              <a:gd name="connsiteY1" fmla="*/ 526935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0"/>
                </a:moveTo>
                <a:lnTo>
                  <a:pt x="0" y="526935"/>
                </a:lnTo>
              </a:path>
            </a:pathLst>
          </a:custGeom>
          <a:ln w="317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D9CC5C-2252-AB09-49B5-FD1BE0E74E30}"/>
              </a:ext>
            </a:extLst>
          </p:cNvPr>
          <p:cNvSpPr/>
          <p:nvPr/>
        </p:nvSpPr>
        <p:spPr>
          <a:xfrm>
            <a:off x="10976145" y="4644499"/>
            <a:ext cx="529937" cy="526934"/>
          </a:xfrm>
          <a:custGeom>
            <a:avLst/>
            <a:gdLst>
              <a:gd name="connsiteX0" fmla="*/ 529938 w 529937"/>
              <a:gd name="connsiteY0" fmla="*/ 526935 h 526934"/>
              <a:gd name="connsiteX1" fmla="*/ 0 w 529937"/>
              <a:gd name="connsiteY1" fmla="*/ 0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526935"/>
                </a:moveTo>
                <a:lnTo>
                  <a:pt x="0" y="0"/>
                </a:lnTo>
              </a:path>
            </a:pathLst>
          </a:custGeom>
          <a:ln w="317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01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979D7E7-81D7-BD45-ADEC-E83F7EF73EC8}"/>
              </a:ext>
            </a:extLst>
          </p:cNvPr>
          <p:cNvSpPr/>
          <p:nvPr/>
        </p:nvSpPr>
        <p:spPr>
          <a:xfrm>
            <a:off x="11254003" y="5410200"/>
            <a:ext cx="6296" cy="742941"/>
          </a:xfrm>
          <a:custGeom>
            <a:avLst/>
            <a:gdLst>
              <a:gd name="connsiteX0" fmla="*/ 0 w 6296"/>
              <a:gd name="connsiteY0" fmla="*/ 0 h 742941"/>
              <a:gd name="connsiteX1" fmla="*/ 0 w 6296"/>
              <a:gd name="connsiteY1" fmla="*/ 742942 h 74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96" h="742941">
                <a:moveTo>
                  <a:pt x="0" y="0"/>
                </a:moveTo>
                <a:lnTo>
                  <a:pt x="0" y="742942"/>
                </a:lnTo>
              </a:path>
            </a:pathLst>
          </a:custGeom>
          <a:ln w="31077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D6EAAA-843B-4F5B-47BF-3A0B75B59A45}"/>
              </a:ext>
            </a:extLst>
          </p:cNvPr>
          <p:cNvSpPr/>
          <p:nvPr/>
        </p:nvSpPr>
        <p:spPr>
          <a:xfrm>
            <a:off x="10866791" y="5761884"/>
            <a:ext cx="742942" cy="6296"/>
          </a:xfrm>
          <a:custGeom>
            <a:avLst/>
            <a:gdLst>
              <a:gd name="connsiteX0" fmla="*/ 742942 w 742942"/>
              <a:gd name="connsiteY0" fmla="*/ 0 h 6296"/>
              <a:gd name="connsiteX1" fmla="*/ 0 w 742942"/>
              <a:gd name="connsiteY1" fmla="*/ 0 h 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42" h="6296">
                <a:moveTo>
                  <a:pt x="742942" y="0"/>
                </a:moveTo>
                <a:lnTo>
                  <a:pt x="0" y="0"/>
                </a:lnTo>
              </a:path>
            </a:pathLst>
          </a:custGeom>
          <a:ln w="31077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5A4CCB8-341A-D7B3-2B2F-C6943129C281}"/>
              </a:ext>
            </a:extLst>
          </p:cNvPr>
          <p:cNvSpPr/>
          <p:nvPr/>
        </p:nvSpPr>
        <p:spPr>
          <a:xfrm>
            <a:off x="11003886" y="5492382"/>
            <a:ext cx="525338" cy="525339"/>
          </a:xfrm>
          <a:custGeom>
            <a:avLst/>
            <a:gdLst>
              <a:gd name="connsiteX0" fmla="*/ 525339 w 525338"/>
              <a:gd name="connsiteY0" fmla="*/ 0 h 525339"/>
              <a:gd name="connsiteX1" fmla="*/ 0 w 525338"/>
              <a:gd name="connsiteY1" fmla="*/ 525339 h 52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5338" h="525339">
                <a:moveTo>
                  <a:pt x="525339" y="0"/>
                </a:moveTo>
                <a:lnTo>
                  <a:pt x="0" y="525339"/>
                </a:lnTo>
              </a:path>
            </a:pathLst>
          </a:custGeom>
          <a:ln w="31077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A1B2662-9528-65C6-986B-EA4135BF4CA6}"/>
              </a:ext>
            </a:extLst>
          </p:cNvPr>
          <p:cNvSpPr/>
          <p:nvPr/>
        </p:nvSpPr>
        <p:spPr>
          <a:xfrm>
            <a:off x="10981626" y="5492388"/>
            <a:ext cx="525342" cy="525339"/>
          </a:xfrm>
          <a:custGeom>
            <a:avLst/>
            <a:gdLst>
              <a:gd name="connsiteX0" fmla="*/ 525343 w 525342"/>
              <a:gd name="connsiteY0" fmla="*/ 525339 h 525339"/>
              <a:gd name="connsiteX1" fmla="*/ 0 w 525342"/>
              <a:gd name="connsiteY1" fmla="*/ 0 h 52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5342" h="525339">
                <a:moveTo>
                  <a:pt x="525343" y="525339"/>
                </a:moveTo>
                <a:lnTo>
                  <a:pt x="0" y="0"/>
                </a:lnTo>
              </a:path>
            </a:pathLst>
          </a:custGeom>
          <a:ln w="31077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>
            <a:noAutofit/>
          </a:bodyPr>
          <a:lstStyle>
            <a:lvl1pPr>
              <a:defRPr sz="5400" b="0" i="0" cap="all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600" y="685800"/>
            <a:ext cx="10972800" cy="4514529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7000" b="0" i="0" cap="all" baseline="0">
                <a:latin typeface="+mn-lt"/>
              </a:defRPr>
            </a:lvl1pPr>
            <a:lvl2pPr marL="228600" indent="0">
              <a:lnSpc>
                <a:spcPct val="90000"/>
              </a:lnSpc>
              <a:buNone/>
              <a:defRPr sz="7000" b="0" i="0" cap="all" baseline="0">
                <a:latin typeface="+mn-lt"/>
              </a:defRPr>
            </a:lvl2pPr>
            <a:lvl3pPr marL="457200" indent="0">
              <a:lnSpc>
                <a:spcPct val="90000"/>
              </a:lnSpc>
              <a:buNone/>
              <a:defRPr sz="7000" b="0" i="0" cap="all" baseline="0">
                <a:latin typeface="+mn-lt"/>
              </a:defRPr>
            </a:lvl3pPr>
            <a:lvl4pPr marL="685800" indent="0">
              <a:lnSpc>
                <a:spcPct val="90000"/>
              </a:lnSpc>
              <a:buNone/>
              <a:defRPr sz="7000" b="0" i="0" cap="all" baseline="0">
                <a:latin typeface="+mn-lt"/>
              </a:defRPr>
            </a:lvl4pPr>
            <a:lvl5pPr marL="914400" indent="0">
              <a:lnSpc>
                <a:spcPct val="90000"/>
              </a:lnSpc>
              <a:buNone/>
              <a:defRPr sz="7000" b="0" i="0" cap="all" baseline="0">
                <a:latin typeface="+mn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967A35BA-41D5-4E87-94C2-E365E2A3656B}" type="datetime1">
              <a:rPr lang="en-US" smtClean="0"/>
              <a:t>27-Sep-25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9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A813B312-A2CE-16E4-D28B-8DDFF55273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6746" y="685799"/>
            <a:ext cx="7080507" cy="3200400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sz="70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4846D76D-B1D3-9330-420A-6ED740BDB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6746" y="5277549"/>
            <a:ext cx="7080507" cy="894646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8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4" name="Picture Placeholder 25">
            <a:extLst>
              <a:ext uri="{FF2B5EF4-FFF2-40B4-BE49-F238E27FC236}">
                <a16:creationId xmlns:a16="http://schemas.microsoft.com/office/drawing/2014/main" id="{982E949F-6B9B-8268-EB83-127C78D435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889251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76746" y="6343955"/>
            <a:ext cx="21004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35138" y="6343955"/>
            <a:ext cx="1458908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BFE899EF-3666-4EAB-A626-E7AA02E66CC1}" type="datetime1">
              <a:rPr lang="en-US" smtClean="0"/>
              <a:pPr/>
              <a:t>27-Sep-25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53745E-5DC2-F332-24A5-4F8F509E820B}"/>
              </a:ext>
            </a:extLst>
          </p:cNvPr>
          <p:cNvCxnSpPr/>
          <p:nvPr userDrawn="1"/>
        </p:nvCxnSpPr>
        <p:spPr>
          <a:xfrm>
            <a:off x="4479797" y="4876800"/>
            <a:ext cx="7077456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247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0572EAA-9C03-6737-7961-89F7D9E127AC}"/>
              </a:ext>
            </a:extLst>
          </p:cNvPr>
          <p:cNvSpPr/>
          <p:nvPr/>
        </p:nvSpPr>
        <p:spPr>
          <a:xfrm>
            <a:off x="11250895" y="5430148"/>
            <a:ext cx="6351" cy="745197"/>
          </a:xfrm>
          <a:custGeom>
            <a:avLst/>
            <a:gdLst>
              <a:gd name="connsiteX0" fmla="*/ 0 w 6351"/>
              <a:gd name="connsiteY0" fmla="*/ 0 h 745197"/>
              <a:gd name="connsiteX1" fmla="*/ 0 w 6351"/>
              <a:gd name="connsiteY1" fmla="*/ 745198 h 7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1" h="745197">
                <a:moveTo>
                  <a:pt x="0" y="0"/>
                </a:moveTo>
                <a:lnTo>
                  <a:pt x="0" y="745198"/>
                </a:lnTo>
              </a:path>
            </a:pathLst>
          </a:custGeom>
          <a:ln w="31732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D2A1F66-1FB1-8357-178D-CB1C0F8B7E56}"/>
              </a:ext>
            </a:extLst>
          </p:cNvPr>
          <p:cNvSpPr/>
          <p:nvPr/>
        </p:nvSpPr>
        <p:spPr>
          <a:xfrm>
            <a:off x="685800" y="5780643"/>
            <a:ext cx="10923933" cy="0"/>
          </a:xfrm>
          <a:custGeom>
            <a:avLst/>
            <a:gdLst>
              <a:gd name="connsiteX0" fmla="*/ 10923934 w 10923933"/>
              <a:gd name="connsiteY0" fmla="*/ 0 h 0"/>
              <a:gd name="connsiteX1" fmla="*/ 0 w 10923933"/>
              <a:gd name="connsiteY1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3933">
                <a:moveTo>
                  <a:pt x="10923934" y="0"/>
                </a:moveTo>
                <a:lnTo>
                  <a:pt x="0" y="1"/>
                </a:lnTo>
              </a:path>
            </a:pathLst>
          </a:custGeom>
          <a:ln w="31732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DAD8E75-63C0-8CE8-7E5A-37E4E429140F}"/>
              </a:ext>
            </a:extLst>
          </p:cNvPr>
          <p:cNvSpPr/>
          <p:nvPr/>
        </p:nvSpPr>
        <p:spPr>
          <a:xfrm>
            <a:off x="10998565" y="5512580"/>
            <a:ext cx="529937" cy="526934"/>
          </a:xfrm>
          <a:custGeom>
            <a:avLst/>
            <a:gdLst>
              <a:gd name="connsiteX0" fmla="*/ 529938 w 529937"/>
              <a:gd name="connsiteY0" fmla="*/ 0 h 526934"/>
              <a:gd name="connsiteX1" fmla="*/ 0 w 529937"/>
              <a:gd name="connsiteY1" fmla="*/ 526935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0"/>
                </a:moveTo>
                <a:lnTo>
                  <a:pt x="0" y="526935"/>
                </a:lnTo>
              </a:path>
            </a:pathLst>
          </a:custGeom>
          <a:ln w="31732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DF1B2A2-FEB2-CC42-0F0F-71CD13535424}"/>
              </a:ext>
            </a:extLst>
          </p:cNvPr>
          <p:cNvSpPr/>
          <p:nvPr/>
        </p:nvSpPr>
        <p:spPr>
          <a:xfrm>
            <a:off x="10976145" y="5512585"/>
            <a:ext cx="529937" cy="526934"/>
          </a:xfrm>
          <a:custGeom>
            <a:avLst/>
            <a:gdLst>
              <a:gd name="connsiteX0" fmla="*/ 529938 w 529937"/>
              <a:gd name="connsiteY0" fmla="*/ 526935 h 526934"/>
              <a:gd name="connsiteX1" fmla="*/ 0 w 529937"/>
              <a:gd name="connsiteY1" fmla="*/ 0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526935"/>
                </a:moveTo>
                <a:lnTo>
                  <a:pt x="0" y="0"/>
                </a:lnTo>
              </a:path>
            </a:pathLst>
          </a:custGeom>
          <a:ln w="31732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>
            <a:noAutofit/>
          </a:bodyPr>
          <a:lstStyle>
            <a:lvl1pPr>
              <a:defRPr sz="5400" b="0" i="0" cap="all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85800"/>
            <a:ext cx="10972800" cy="45720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lnSpc>
                <a:spcPct val="90000"/>
              </a:lnSpc>
              <a:buNone/>
              <a:defRPr lang="en-US" sz="7000" b="0" i="0" cap="all" baseline="0" dirty="0">
                <a:latin typeface="+mn-lt"/>
              </a:defRPr>
            </a:lvl1pPr>
            <a:lvl2pPr marL="228600" indent="0">
              <a:lnSpc>
                <a:spcPct val="90000"/>
              </a:lnSpc>
              <a:buNone/>
              <a:defRPr lang="en-US" sz="7000" b="0" i="0" cap="all" baseline="0" dirty="0">
                <a:latin typeface="+mn-lt"/>
              </a:defRPr>
            </a:lvl2pPr>
            <a:lvl3pPr marL="457200" indent="0">
              <a:lnSpc>
                <a:spcPct val="90000"/>
              </a:lnSpc>
              <a:buNone/>
              <a:defRPr lang="en-US" sz="7000" b="0" i="0" cap="all" baseline="0" dirty="0">
                <a:latin typeface="+mn-lt"/>
              </a:defRPr>
            </a:lvl3pPr>
            <a:lvl4pPr marL="685800" indent="0">
              <a:lnSpc>
                <a:spcPct val="90000"/>
              </a:lnSpc>
              <a:buNone/>
              <a:defRPr lang="en-US" sz="7000" b="0" i="0" cap="all" baseline="0" dirty="0">
                <a:latin typeface="+mn-lt"/>
              </a:defRPr>
            </a:lvl4pPr>
            <a:lvl5pPr marL="914400" indent="0">
              <a:lnSpc>
                <a:spcPct val="90000"/>
              </a:lnSpc>
              <a:buNone/>
              <a:defRPr lang="en-US" sz="7000" b="0" i="0" cap="all" baseline="0" dirty="0">
                <a:latin typeface="+mn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DA4345C7-9F39-4767-92C9-EBF29396D0A9}" type="datetime1">
              <a:rPr lang="en-US" smtClean="0"/>
              <a:t>27-Sep-25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14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2479" y="685800"/>
            <a:ext cx="9140953" cy="2699775"/>
          </a:xfrm>
        </p:spPr>
        <p:txBody>
          <a:bodyPr anchor="t">
            <a:no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5400" b="0" i="0" cap="all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6891D2-C712-4357-A4F9-7362E459A272}" type="datetime1">
              <a:rPr lang="en-US" smtClean="0"/>
              <a:pPr/>
              <a:t>27-Sep-25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E594965-EF4A-40C0-FED1-CF5564CED970}"/>
              </a:ext>
            </a:extLst>
          </p:cNvPr>
          <p:cNvSpPr/>
          <p:nvPr/>
        </p:nvSpPr>
        <p:spPr>
          <a:xfrm>
            <a:off x="11250895" y="4562061"/>
            <a:ext cx="6351" cy="745197"/>
          </a:xfrm>
          <a:custGeom>
            <a:avLst/>
            <a:gdLst>
              <a:gd name="connsiteX0" fmla="*/ 0 w 6351"/>
              <a:gd name="connsiteY0" fmla="*/ 0 h 745197"/>
              <a:gd name="connsiteX1" fmla="*/ 0 w 6351"/>
              <a:gd name="connsiteY1" fmla="*/ 745198 h 7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1" h="745197">
                <a:moveTo>
                  <a:pt x="0" y="0"/>
                </a:moveTo>
                <a:lnTo>
                  <a:pt x="0" y="745198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9DE90F9-432C-AEEC-88D5-177A0E299391}"/>
              </a:ext>
            </a:extLst>
          </p:cNvPr>
          <p:cNvSpPr/>
          <p:nvPr/>
        </p:nvSpPr>
        <p:spPr>
          <a:xfrm>
            <a:off x="685800" y="4912556"/>
            <a:ext cx="10923933" cy="0"/>
          </a:xfrm>
          <a:custGeom>
            <a:avLst/>
            <a:gdLst>
              <a:gd name="connsiteX0" fmla="*/ 10923934 w 10923933"/>
              <a:gd name="connsiteY0" fmla="*/ 0 h 0"/>
              <a:gd name="connsiteX1" fmla="*/ 0 w 10923933"/>
              <a:gd name="connsiteY1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3933">
                <a:moveTo>
                  <a:pt x="10923934" y="0"/>
                </a:moveTo>
                <a:lnTo>
                  <a:pt x="0" y="1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8ECD3CD-C697-A46B-71F2-D64BD77C395C}"/>
              </a:ext>
            </a:extLst>
          </p:cNvPr>
          <p:cNvSpPr/>
          <p:nvPr/>
        </p:nvSpPr>
        <p:spPr>
          <a:xfrm>
            <a:off x="10998565" y="4644493"/>
            <a:ext cx="529937" cy="526934"/>
          </a:xfrm>
          <a:custGeom>
            <a:avLst/>
            <a:gdLst>
              <a:gd name="connsiteX0" fmla="*/ 529938 w 529937"/>
              <a:gd name="connsiteY0" fmla="*/ 0 h 526934"/>
              <a:gd name="connsiteX1" fmla="*/ 0 w 529937"/>
              <a:gd name="connsiteY1" fmla="*/ 526935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0"/>
                </a:moveTo>
                <a:lnTo>
                  <a:pt x="0" y="526935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46793A7-6512-567E-DAFF-BB4A63B89DC3}"/>
              </a:ext>
            </a:extLst>
          </p:cNvPr>
          <p:cNvSpPr/>
          <p:nvPr/>
        </p:nvSpPr>
        <p:spPr>
          <a:xfrm>
            <a:off x="10976145" y="4644498"/>
            <a:ext cx="529937" cy="526934"/>
          </a:xfrm>
          <a:custGeom>
            <a:avLst/>
            <a:gdLst>
              <a:gd name="connsiteX0" fmla="*/ 529938 w 529937"/>
              <a:gd name="connsiteY0" fmla="*/ 526935 h 526934"/>
              <a:gd name="connsiteX1" fmla="*/ 0 w 529937"/>
              <a:gd name="connsiteY1" fmla="*/ 0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526935"/>
                </a:moveTo>
                <a:lnTo>
                  <a:pt x="0" y="0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6A0D5A-6B2D-15B8-4FC0-30535DF01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5486398"/>
            <a:ext cx="10058400" cy="669473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cap="none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</p:spTree>
    <p:extLst>
      <p:ext uri="{BB962C8B-B14F-4D97-AF65-F5344CB8AC3E}">
        <p14:creationId xmlns:p14="http://schemas.microsoft.com/office/powerpoint/2010/main" val="38257922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86F34B-87C2-AC58-5483-78C0E5DB477C}"/>
              </a:ext>
            </a:extLst>
          </p:cNvPr>
          <p:cNvSpPr/>
          <p:nvPr/>
        </p:nvSpPr>
        <p:spPr>
          <a:xfrm>
            <a:off x="11254003" y="729226"/>
            <a:ext cx="6296" cy="742941"/>
          </a:xfrm>
          <a:custGeom>
            <a:avLst/>
            <a:gdLst>
              <a:gd name="connsiteX0" fmla="*/ 0 w 6296"/>
              <a:gd name="connsiteY0" fmla="*/ 0 h 742941"/>
              <a:gd name="connsiteX1" fmla="*/ 0 w 6296"/>
              <a:gd name="connsiteY1" fmla="*/ 742942 h 74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96" h="742941">
                <a:moveTo>
                  <a:pt x="0" y="0"/>
                </a:moveTo>
                <a:lnTo>
                  <a:pt x="0" y="742942"/>
                </a:lnTo>
              </a:path>
            </a:pathLst>
          </a:custGeom>
          <a:ln w="31077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B6B59A7-7C3C-7431-CC9A-51EFBA257959}"/>
              </a:ext>
            </a:extLst>
          </p:cNvPr>
          <p:cNvSpPr/>
          <p:nvPr/>
        </p:nvSpPr>
        <p:spPr>
          <a:xfrm>
            <a:off x="10866791" y="1080910"/>
            <a:ext cx="742942" cy="6296"/>
          </a:xfrm>
          <a:custGeom>
            <a:avLst/>
            <a:gdLst>
              <a:gd name="connsiteX0" fmla="*/ 742942 w 742942"/>
              <a:gd name="connsiteY0" fmla="*/ 0 h 6296"/>
              <a:gd name="connsiteX1" fmla="*/ 0 w 742942"/>
              <a:gd name="connsiteY1" fmla="*/ 0 h 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42" h="6296">
                <a:moveTo>
                  <a:pt x="742942" y="0"/>
                </a:moveTo>
                <a:lnTo>
                  <a:pt x="0" y="0"/>
                </a:lnTo>
              </a:path>
            </a:pathLst>
          </a:custGeom>
          <a:ln w="31077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D2D0661-BB9A-E751-A4EB-2C95BF96A560}"/>
              </a:ext>
            </a:extLst>
          </p:cNvPr>
          <p:cNvSpPr/>
          <p:nvPr/>
        </p:nvSpPr>
        <p:spPr>
          <a:xfrm>
            <a:off x="11003886" y="811408"/>
            <a:ext cx="525338" cy="525339"/>
          </a:xfrm>
          <a:custGeom>
            <a:avLst/>
            <a:gdLst>
              <a:gd name="connsiteX0" fmla="*/ 525339 w 525338"/>
              <a:gd name="connsiteY0" fmla="*/ 0 h 525339"/>
              <a:gd name="connsiteX1" fmla="*/ 0 w 525338"/>
              <a:gd name="connsiteY1" fmla="*/ 525339 h 52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5338" h="525339">
                <a:moveTo>
                  <a:pt x="525339" y="0"/>
                </a:moveTo>
                <a:lnTo>
                  <a:pt x="0" y="525339"/>
                </a:lnTo>
              </a:path>
            </a:pathLst>
          </a:custGeom>
          <a:ln w="31077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09A5AB9-86E5-2BD1-8EFC-49C204619282}"/>
              </a:ext>
            </a:extLst>
          </p:cNvPr>
          <p:cNvSpPr/>
          <p:nvPr/>
        </p:nvSpPr>
        <p:spPr>
          <a:xfrm>
            <a:off x="10981626" y="811414"/>
            <a:ext cx="525342" cy="525339"/>
          </a:xfrm>
          <a:custGeom>
            <a:avLst/>
            <a:gdLst>
              <a:gd name="connsiteX0" fmla="*/ 525343 w 525342"/>
              <a:gd name="connsiteY0" fmla="*/ 525339 h 525339"/>
              <a:gd name="connsiteX1" fmla="*/ 0 w 525342"/>
              <a:gd name="connsiteY1" fmla="*/ 0 h 52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5342" h="525339">
                <a:moveTo>
                  <a:pt x="525343" y="525339"/>
                </a:moveTo>
                <a:lnTo>
                  <a:pt x="0" y="0"/>
                </a:lnTo>
              </a:path>
            </a:pathLst>
          </a:custGeom>
          <a:ln w="31077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7" y="1600200"/>
            <a:ext cx="10055353" cy="3657601"/>
          </a:xfrm>
        </p:spPr>
        <p:txBody>
          <a:bodyPr anchor="b">
            <a:no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5400" b="0" i="0" cap="all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4566FD-24FB-4338-A35C-D9AE347B4F66}" type="datetime1">
              <a:rPr lang="en-US" smtClean="0"/>
              <a:pPr/>
              <a:t>27-Sep-25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A4A8879E-F637-BA38-C325-517B59E12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5486398"/>
            <a:ext cx="10058400" cy="669473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cap="none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</p:spTree>
    <p:extLst>
      <p:ext uri="{BB962C8B-B14F-4D97-AF65-F5344CB8AC3E}">
        <p14:creationId xmlns:p14="http://schemas.microsoft.com/office/powerpoint/2010/main" val="3525586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0ED10B2-4172-93C9-B408-242DDBA504A8}"/>
              </a:ext>
            </a:extLst>
          </p:cNvPr>
          <p:cNvSpPr/>
          <p:nvPr/>
        </p:nvSpPr>
        <p:spPr>
          <a:xfrm>
            <a:off x="11250895" y="5430148"/>
            <a:ext cx="6351" cy="745197"/>
          </a:xfrm>
          <a:custGeom>
            <a:avLst/>
            <a:gdLst>
              <a:gd name="connsiteX0" fmla="*/ 0 w 6351"/>
              <a:gd name="connsiteY0" fmla="*/ 0 h 745197"/>
              <a:gd name="connsiteX1" fmla="*/ 0 w 6351"/>
              <a:gd name="connsiteY1" fmla="*/ 745198 h 7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1" h="745197">
                <a:moveTo>
                  <a:pt x="0" y="0"/>
                </a:moveTo>
                <a:lnTo>
                  <a:pt x="0" y="745198"/>
                </a:lnTo>
              </a:path>
            </a:pathLst>
          </a:custGeom>
          <a:ln w="31732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CF4AA95-C597-81F0-35EA-96B5BA7A12BB}"/>
              </a:ext>
            </a:extLst>
          </p:cNvPr>
          <p:cNvSpPr/>
          <p:nvPr/>
        </p:nvSpPr>
        <p:spPr>
          <a:xfrm>
            <a:off x="685800" y="5780643"/>
            <a:ext cx="10923933" cy="0"/>
          </a:xfrm>
          <a:custGeom>
            <a:avLst/>
            <a:gdLst>
              <a:gd name="connsiteX0" fmla="*/ 10923934 w 10923933"/>
              <a:gd name="connsiteY0" fmla="*/ 0 h 0"/>
              <a:gd name="connsiteX1" fmla="*/ 0 w 10923933"/>
              <a:gd name="connsiteY1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3933">
                <a:moveTo>
                  <a:pt x="10923934" y="0"/>
                </a:moveTo>
                <a:lnTo>
                  <a:pt x="0" y="1"/>
                </a:lnTo>
              </a:path>
            </a:pathLst>
          </a:custGeom>
          <a:ln w="31732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DA37871-D86F-9BA6-1D96-9B3392C2F247}"/>
              </a:ext>
            </a:extLst>
          </p:cNvPr>
          <p:cNvSpPr/>
          <p:nvPr/>
        </p:nvSpPr>
        <p:spPr>
          <a:xfrm>
            <a:off x="10998565" y="5512580"/>
            <a:ext cx="529937" cy="526934"/>
          </a:xfrm>
          <a:custGeom>
            <a:avLst/>
            <a:gdLst>
              <a:gd name="connsiteX0" fmla="*/ 529938 w 529937"/>
              <a:gd name="connsiteY0" fmla="*/ 0 h 526934"/>
              <a:gd name="connsiteX1" fmla="*/ 0 w 529937"/>
              <a:gd name="connsiteY1" fmla="*/ 526935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0"/>
                </a:moveTo>
                <a:lnTo>
                  <a:pt x="0" y="526935"/>
                </a:lnTo>
              </a:path>
            </a:pathLst>
          </a:custGeom>
          <a:ln w="31732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B203EFA-FE43-9B63-5768-4A3FD1509639}"/>
              </a:ext>
            </a:extLst>
          </p:cNvPr>
          <p:cNvSpPr/>
          <p:nvPr/>
        </p:nvSpPr>
        <p:spPr>
          <a:xfrm>
            <a:off x="10976145" y="5512585"/>
            <a:ext cx="529937" cy="526934"/>
          </a:xfrm>
          <a:custGeom>
            <a:avLst/>
            <a:gdLst>
              <a:gd name="connsiteX0" fmla="*/ 529938 w 529937"/>
              <a:gd name="connsiteY0" fmla="*/ 526935 h 526934"/>
              <a:gd name="connsiteX1" fmla="*/ 0 w 529937"/>
              <a:gd name="connsiteY1" fmla="*/ 0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526935"/>
                </a:moveTo>
                <a:lnTo>
                  <a:pt x="0" y="0"/>
                </a:lnTo>
              </a:path>
            </a:pathLst>
          </a:custGeom>
          <a:ln w="31732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868680"/>
            <a:ext cx="9140952" cy="3660746"/>
          </a:xfrm>
        </p:spPr>
        <p:txBody>
          <a:bodyPr anchor="ctr">
            <a:noAutofit/>
          </a:bodyPr>
          <a:lstStyle>
            <a:lvl1pPr marL="164592" indent="-164592">
              <a:lnSpc>
                <a:spcPct val="110000"/>
              </a:lnSpc>
              <a:spcBef>
                <a:spcPts val="0"/>
              </a:spcBef>
              <a:buNone/>
              <a:defRPr sz="5400" b="0" i="0" cap="all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2BF1DD-1BF4-406D-9906-B4846BCC8D55}" type="datetime1">
              <a:rPr lang="en-US" smtClean="0"/>
              <a:pPr/>
              <a:t>27-Sep-25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259B8E5-883A-B6CE-4C6C-F6F48B038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4617720"/>
            <a:ext cx="9140951" cy="788609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1800" cap="none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</p:spTree>
    <p:extLst>
      <p:ext uri="{BB962C8B-B14F-4D97-AF65-F5344CB8AC3E}">
        <p14:creationId xmlns:p14="http://schemas.microsoft.com/office/powerpoint/2010/main" val="13400921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85800"/>
            <a:ext cx="10963655" cy="1133170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27D5A5-84C3-7EDE-A8EB-2DE057DE46A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2775" y="1965960"/>
            <a:ext cx="5074920" cy="4195763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4150AE-A7C6-D328-35D7-F5B840930E3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70969" y="1965960"/>
            <a:ext cx="5075237" cy="4195763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CD0A52C9-A7D6-4EB8-8F3D-1519181DDC1D}" type="datetime1">
              <a:rPr lang="en-US" smtClean="0"/>
              <a:t>27-Sep-25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605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A77448-F1DA-CAC1-9B05-8F5CE6558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85800"/>
            <a:ext cx="10963655" cy="1133170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1878566"/>
            <a:ext cx="5074920" cy="55983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572" y="1878566"/>
            <a:ext cx="5075556" cy="55983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76AAF7-C632-FCD0-6A60-E0EA4A52F2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2514600"/>
            <a:ext cx="5075238" cy="36591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D998360-6973-27D8-8B08-ACAE10572B3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97572" y="2514600"/>
            <a:ext cx="5075556" cy="36591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2E9CE581-A048-42A8-B14C-488A3338D2F0}" type="datetime1">
              <a:rPr lang="en-US" smtClean="0"/>
              <a:t>27-Sep-25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89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F5184-1DAA-DFF4-A408-3D5DD151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85800"/>
            <a:ext cx="10963655" cy="1133170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F37B15FB-E45F-4977-9C40-BB6531CE6EA6}" type="datetime1">
              <a:rPr lang="en-US" smtClean="0"/>
              <a:t>27-Sep-25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574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18922BC5-E711-4A36-A80E-0A418F83672D}" type="datetime1">
              <a:rPr lang="en-US" smtClean="0"/>
              <a:t>27-Sep-25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306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A9EA653-B766-E096-036C-1C173E299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85800"/>
            <a:ext cx="3654553" cy="3643916"/>
          </a:xfrm>
        </p:spPr>
        <p:txBody>
          <a:bodyPr anchor="t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1845593-CC30-27D6-3F82-E2BA784C4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7" y="4526280"/>
            <a:ext cx="3654553" cy="1621111"/>
          </a:xfr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1" y="685800"/>
            <a:ext cx="6699502" cy="54864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81D94988-488B-40CC-9623-27A54F95F7B4}" type="datetime1">
              <a:rPr lang="en-US" smtClean="0"/>
              <a:t>27-Sep-25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122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85800"/>
            <a:ext cx="3654553" cy="3643916"/>
          </a:xfrm>
        </p:spPr>
        <p:txBody>
          <a:bodyPr anchor="t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7" y="4526280"/>
            <a:ext cx="3654553" cy="1621111"/>
          </a:xfrm>
        </p:spPr>
        <p:txBody>
          <a:bodyPr anchor="b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872039" y="685800"/>
            <a:ext cx="6699502" cy="5442639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FA3C7011-18F0-49E4-85C9-3E22BE44E3EB}" type="datetime1">
              <a:rPr lang="en-US" smtClean="0"/>
              <a:t>27-Sep-25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26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4076" y="685801"/>
            <a:ext cx="4872227" cy="2743200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sz="70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2552" y="5277548"/>
            <a:ext cx="4873752" cy="894639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8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4A0A082-71CB-3C57-3B74-102869C0CA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2552" y="6343955"/>
            <a:ext cx="21004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18883" y="6343955"/>
            <a:ext cx="147516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1F92EF8E-B9EB-49F8-83E1-F362FA442011}" type="datetime1">
              <a:rPr lang="en-US" smtClean="0"/>
              <a:pPr/>
              <a:t>27-Sep-25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373E34-3B51-EAD4-B8AB-256ACA4B8D8C}"/>
              </a:ext>
            </a:extLst>
          </p:cNvPr>
          <p:cNvCxnSpPr>
            <a:cxnSpLocks/>
          </p:cNvCxnSpPr>
          <p:nvPr userDrawn="1"/>
        </p:nvCxnSpPr>
        <p:spPr>
          <a:xfrm>
            <a:off x="6704076" y="4876800"/>
            <a:ext cx="4873752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020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85800"/>
            <a:ext cx="10972800" cy="1828800"/>
          </a:xfrm>
        </p:spPr>
        <p:txBody>
          <a:bodyPr anchor="b">
            <a:noAutofit/>
          </a:bodyPr>
          <a:lstStyle>
            <a:lvl1pPr>
              <a:defRPr sz="9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429000"/>
            <a:ext cx="10972800" cy="2743198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7EC6D5-3C89-D412-4A74-4DD843571D29}"/>
              </a:ext>
            </a:extLst>
          </p:cNvPr>
          <p:cNvCxnSpPr/>
          <p:nvPr userDrawn="1"/>
        </p:nvCxnSpPr>
        <p:spPr>
          <a:xfrm>
            <a:off x="621792" y="2895600"/>
            <a:ext cx="10963656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8B1E6060-C53E-4F28-8D83-0C4FB26C4A3F}" type="datetime1">
              <a:rPr lang="en-US" smtClean="0"/>
              <a:t>27-Sep-25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20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AB975A1-C2E9-D1D4-3C6F-7296B13798B1}"/>
              </a:ext>
            </a:extLst>
          </p:cNvPr>
          <p:cNvSpPr/>
          <p:nvPr/>
        </p:nvSpPr>
        <p:spPr>
          <a:xfrm>
            <a:off x="11254003" y="729226"/>
            <a:ext cx="6296" cy="742941"/>
          </a:xfrm>
          <a:custGeom>
            <a:avLst/>
            <a:gdLst>
              <a:gd name="connsiteX0" fmla="*/ 0 w 6296"/>
              <a:gd name="connsiteY0" fmla="*/ 0 h 742941"/>
              <a:gd name="connsiteX1" fmla="*/ 0 w 6296"/>
              <a:gd name="connsiteY1" fmla="*/ 742942 h 74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96" h="742941">
                <a:moveTo>
                  <a:pt x="0" y="0"/>
                </a:moveTo>
                <a:lnTo>
                  <a:pt x="0" y="742942"/>
                </a:lnTo>
              </a:path>
            </a:pathLst>
          </a:custGeom>
          <a:ln w="31077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243F218-F67B-B464-9035-A6AA389E6224}"/>
              </a:ext>
            </a:extLst>
          </p:cNvPr>
          <p:cNvSpPr/>
          <p:nvPr/>
        </p:nvSpPr>
        <p:spPr>
          <a:xfrm>
            <a:off x="10866791" y="1080910"/>
            <a:ext cx="742942" cy="6296"/>
          </a:xfrm>
          <a:custGeom>
            <a:avLst/>
            <a:gdLst>
              <a:gd name="connsiteX0" fmla="*/ 742942 w 742942"/>
              <a:gd name="connsiteY0" fmla="*/ 0 h 6296"/>
              <a:gd name="connsiteX1" fmla="*/ 0 w 742942"/>
              <a:gd name="connsiteY1" fmla="*/ 0 h 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42" h="6296">
                <a:moveTo>
                  <a:pt x="742942" y="0"/>
                </a:moveTo>
                <a:lnTo>
                  <a:pt x="0" y="0"/>
                </a:lnTo>
              </a:path>
            </a:pathLst>
          </a:custGeom>
          <a:ln w="31077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F0E05A-E796-C1AE-DCB2-706459874FC1}"/>
              </a:ext>
            </a:extLst>
          </p:cNvPr>
          <p:cNvSpPr/>
          <p:nvPr/>
        </p:nvSpPr>
        <p:spPr>
          <a:xfrm>
            <a:off x="11003886" y="811408"/>
            <a:ext cx="525338" cy="525339"/>
          </a:xfrm>
          <a:custGeom>
            <a:avLst/>
            <a:gdLst>
              <a:gd name="connsiteX0" fmla="*/ 525339 w 525338"/>
              <a:gd name="connsiteY0" fmla="*/ 0 h 525339"/>
              <a:gd name="connsiteX1" fmla="*/ 0 w 525338"/>
              <a:gd name="connsiteY1" fmla="*/ 525339 h 52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5338" h="525339">
                <a:moveTo>
                  <a:pt x="525339" y="0"/>
                </a:moveTo>
                <a:lnTo>
                  <a:pt x="0" y="525339"/>
                </a:lnTo>
              </a:path>
            </a:pathLst>
          </a:custGeom>
          <a:ln w="31077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C863187-9C01-45D7-5737-0DEACAA80C83}"/>
              </a:ext>
            </a:extLst>
          </p:cNvPr>
          <p:cNvSpPr/>
          <p:nvPr/>
        </p:nvSpPr>
        <p:spPr>
          <a:xfrm>
            <a:off x="10981626" y="811414"/>
            <a:ext cx="525342" cy="525339"/>
          </a:xfrm>
          <a:custGeom>
            <a:avLst/>
            <a:gdLst>
              <a:gd name="connsiteX0" fmla="*/ 525343 w 525342"/>
              <a:gd name="connsiteY0" fmla="*/ 525339 h 525339"/>
              <a:gd name="connsiteX1" fmla="*/ 0 w 525342"/>
              <a:gd name="connsiteY1" fmla="*/ 0 h 52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5342" h="525339">
                <a:moveTo>
                  <a:pt x="525343" y="525339"/>
                </a:moveTo>
                <a:lnTo>
                  <a:pt x="0" y="0"/>
                </a:lnTo>
              </a:path>
            </a:pathLst>
          </a:custGeom>
          <a:ln w="31077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85800"/>
            <a:ext cx="8226424" cy="3725056"/>
          </a:xfrm>
        </p:spPr>
        <p:txBody>
          <a:bodyPr anchor="b">
            <a:noAutofit/>
          </a:bodyPr>
          <a:lstStyle>
            <a:lvl1pPr>
              <a:defRPr sz="9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7" y="4572000"/>
            <a:ext cx="8226424" cy="160800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1D3D1E3E-5DD4-4BAD-A138-1254BF94C224}" type="datetime1">
              <a:rPr lang="en-US" smtClean="0"/>
              <a:t>27-Sep-25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75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BC951B-4746-1854-C399-682CFE142A50}"/>
              </a:ext>
            </a:extLst>
          </p:cNvPr>
          <p:cNvCxnSpPr/>
          <p:nvPr userDrawn="1"/>
        </p:nvCxnSpPr>
        <p:spPr>
          <a:xfrm>
            <a:off x="612646" y="4876800"/>
            <a:ext cx="7077456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7" y="685799"/>
            <a:ext cx="7080507" cy="3200400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sz="70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6" y="5277549"/>
            <a:ext cx="7080507" cy="894646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8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12646" y="6338703"/>
            <a:ext cx="2070484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5887367" y="6338703"/>
            <a:ext cx="1392578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9EEDB3-BC19-4021-830F-B822E1DE9789}" type="datetime1">
              <a:rPr lang="en-US" smtClean="0"/>
              <a:pPr/>
              <a:t>27-Sep-25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279945" y="6342301"/>
            <a:ext cx="429207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193964F-665E-F49A-D553-C01524CDE0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02749" y="0"/>
            <a:ext cx="3889251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75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384F42E-A74C-773B-7B96-F942975CEC14}"/>
              </a:ext>
            </a:extLst>
          </p:cNvPr>
          <p:cNvSpPr/>
          <p:nvPr/>
        </p:nvSpPr>
        <p:spPr>
          <a:xfrm>
            <a:off x="11250895" y="5144929"/>
            <a:ext cx="6351" cy="745197"/>
          </a:xfrm>
          <a:custGeom>
            <a:avLst/>
            <a:gdLst>
              <a:gd name="connsiteX0" fmla="*/ 0 w 6351"/>
              <a:gd name="connsiteY0" fmla="*/ 0 h 745197"/>
              <a:gd name="connsiteX1" fmla="*/ 0 w 6351"/>
              <a:gd name="connsiteY1" fmla="*/ 745198 h 7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1" h="745197">
                <a:moveTo>
                  <a:pt x="0" y="0"/>
                </a:moveTo>
                <a:lnTo>
                  <a:pt x="0" y="745198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441727F-19A3-14E1-5EAC-C550CEB6A0D1}"/>
              </a:ext>
            </a:extLst>
          </p:cNvPr>
          <p:cNvSpPr/>
          <p:nvPr/>
        </p:nvSpPr>
        <p:spPr>
          <a:xfrm>
            <a:off x="685800" y="5495424"/>
            <a:ext cx="10923933" cy="0"/>
          </a:xfrm>
          <a:custGeom>
            <a:avLst/>
            <a:gdLst>
              <a:gd name="connsiteX0" fmla="*/ 10923934 w 10923933"/>
              <a:gd name="connsiteY0" fmla="*/ 0 h 0"/>
              <a:gd name="connsiteX1" fmla="*/ 0 w 10923933"/>
              <a:gd name="connsiteY1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3933">
                <a:moveTo>
                  <a:pt x="10923934" y="0"/>
                </a:moveTo>
                <a:lnTo>
                  <a:pt x="0" y="1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38F4BC9-7EC1-BB35-827A-12F5DE411031}"/>
              </a:ext>
            </a:extLst>
          </p:cNvPr>
          <p:cNvSpPr/>
          <p:nvPr/>
        </p:nvSpPr>
        <p:spPr>
          <a:xfrm>
            <a:off x="10998565" y="5227361"/>
            <a:ext cx="529937" cy="526934"/>
          </a:xfrm>
          <a:custGeom>
            <a:avLst/>
            <a:gdLst>
              <a:gd name="connsiteX0" fmla="*/ 529938 w 529937"/>
              <a:gd name="connsiteY0" fmla="*/ 0 h 526934"/>
              <a:gd name="connsiteX1" fmla="*/ 0 w 529937"/>
              <a:gd name="connsiteY1" fmla="*/ 526935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0"/>
                </a:moveTo>
                <a:lnTo>
                  <a:pt x="0" y="526935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4B01422-D65E-4B59-B62B-467B2E896592}"/>
              </a:ext>
            </a:extLst>
          </p:cNvPr>
          <p:cNvSpPr/>
          <p:nvPr/>
        </p:nvSpPr>
        <p:spPr>
          <a:xfrm>
            <a:off x="10976145" y="5227366"/>
            <a:ext cx="529937" cy="526934"/>
          </a:xfrm>
          <a:custGeom>
            <a:avLst/>
            <a:gdLst>
              <a:gd name="connsiteX0" fmla="*/ 529938 w 529937"/>
              <a:gd name="connsiteY0" fmla="*/ 526935 h 526934"/>
              <a:gd name="connsiteX1" fmla="*/ 0 w 529937"/>
              <a:gd name="connsiteY1" fmla="*/ 0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526935"/>
                </a:moveTo>
                <a:lnTo>
                  <a:pt x="0" y="0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6" y="1600200"/>
            <a:ext cx="10483927" cy="349287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9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6" y="5931314"/>
            <a:ext cx="10483927" cy="816864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647" y="234111"/>
            <a:ext cx="2805405" cy="365125"/>
          </a:xfrm>
        </p:spPr>
        <p:txBody>
          <a:bodyPr>
            <a:noAutofit/>
          </a:bodyPr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1509" y="234111"/>
            <a:ext cx="2875064" cy="365125"/>
          </a:xfrm>
        </p:spPr>
        <p:txBody>
          <a:bodyPr>
            <a:noAutofit/>
          </a:bodyPr>
          <a:lstStyle/>
          <a:p>
            <a:fld id="{014DD65C-314F-4399-90A8-B6DFCAF21BE4}" type="datetime1">
              <a:rPr lang="en-US" smtClean="0"/>
              <a:t>27-Sep-25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234111"/>
            <a:ext cx="429207" cy="365125"/>
          </a:xfr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Line">
            <a:extLst>
              <a:ext uri="{FF2B5EF4-FFF2-40B4-BE49-F238E27FC236}">
                <a16:creationId xmlns:a16="http://schemas.microsoft.com/office/drawing/2014/main" id="{92FB147E-E273-E8B6-AD8E-67F305FC22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1802" y="4038600"/>
            <a:ext cx="10923934" cy="74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29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8BBA50F-B667-1177-26B1-7D22AB66A6BE}"/>
              </a:ext>
            </a:extLst>
          </p:cNvPr>
          <p:cNvSpPr/>
          <p:nvPr/>
        </p:nvSpPr>
        <p:spPr>
          <a:xfrm>
            <a:off x="11250895" y="4645152"/>
            <a:ext cx="6351" cy="745197"/>
          </a:xfrm>
          <a:custGeom>
            <a:avLst/>
            <a:gdLst>
              <a:gd name="connsiteX0" fmla="*/ 0 w 6351"/>
              <a:gd name="connsiteY0" fmla="*/ 0 h 745197"/>
              <a:gd name="connsiteX1" fmla="*/ 0 w 6351"/>
              <a:gd name="connsiteY1" fmla="*/ 745198 h 7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1" h="745197">
                <a:moveTo>
                  <a:pt x="0" y="0"/>
                </a:moveTo>
                <a:lnTo>
                  <a:pt x="0" y="745198"/>
                </a:lnTo>
              </a:path>
            </a:pathLst>
          </a:custGeom>
          <a:ln w="31732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CABC7F5-2293-EB7F-52E5-80715C8DB858}"/>
              </a:ext>
            </a:extLst>
          </p:cNvPr>
          <p:cNvSpPr/>
          <p:nvPr/>
        </p:nvSpPr>
        <p:spPr>
          <a:xfrm>
            <a:off x="685800" y="4995647"/>
            <a:ext cx="10923933" cy="0"/>
          </a:xfrm>
          <a:custGeom>
            <a:avLst/>
            <a:gdLst>
              <a:gd name="connsiteX0" fmla="*/ 10923934 w 10923933"/>
              <a:gd name="connsiteY0" fmla="*/ 0 h 0"/>
              <a:gd name="connsiteX1" fmla="*/ 0 w 10923933"/>
              <a:gd name="connsiteY1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3933">
                <a:moveTo>
                  <a:pt x="10923934" y="0"/>
                </a:moveTo>
                <a:lnTo>
                  <a:pt x="0" y="1"/>
                </a:lnTo>
              </a:path>
            </a:pathLst>
          </a:custGeom>
          <a:ln w="31732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6A8C943-7CF3-88D6-95B0-95E7B412DE0F}"/>
              </a:ext>
            </a:extLst>
          </p:cNvPr>
          <p:cNvSpPr/>
          <p:nvPr/>
        </p:nvSpPr>
        <p:spPr>
          <a:xfrm>
            <a:off x="10998565" y="4727584"/>
            <a:ext cx="529937" cy="526934"/>
          </a:xfrm>
          <a:custGeom>
            <a:avLst/>
            <a:gdLst>
              <a:gd name="connsiteX0" fmla="*/ 529938 w 529937"/>
              <a:gd name="connsiteY0" fmla="*/ 0 h 526934"/>
              <a:gd name="connsiteX1" fmla="*/ 0 w 529937"/>
              <a:gd name="connsiteY1" fmla="*/ 526935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0"/>
                </a:moveTo>
                <a:lnTo>
                  <a:pt x="0" y="526935"/>
                </a:lnTo>
              </a:path>
            </a:pathLst>
          </a:custGeom>
          <a:ln w="31732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B0A8E7-2867-2D3A-F6B7-15ED02236CE8}"/>
              </a:ext>
            </a:extLst>
          </p:cNvPr>
          <p:cNvSpPr/>
          <p:nvPr/>
        </p:nvSpPr>
        <p:spPr>
          <a:xfrm>
            <a:off x="10976145" y="4727589"/>
            <a:ext cx="529937" cy="526934"/>
          </a:xfrm>
          <a:custGeom>
            <a:avLst/>
            <a:gdLst>
              <a:gd name="connsiteX0" fmla="*/ 529938 w 529937"/>
              <a:gd name="connsiteY0" fmla="*/ 526935 h 526934"/>
              <a:gd name="connsiteX1" fmla="*/ 0 w 529937"/>
              <a:gd name="connsiteY1" fmla="*/ 0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526935"/>
                </a:moveTo>
                <a:lnTo>
                  <a:pt x="0" y="0"/>
                </a:lnTo>
              </a:path>
            </a:pathLst>
          </a:custGeom>
          <a:ln w="31732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5431536"/>
            <a:ext cx="9144001" cy="745198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7A3B59-4DAC-4AFE-874D-3A86EC3801A0}" type="datetime1">
              <a:rPr lang="en-US" smtClean="0"/>
              <a:pPr/>
              <a:t>27-Sep-25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53A7BE5-EAB2-BB8C-D7FC-D78B8A5A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85798"/>
            <a:ext cx="10058400" cy="3355848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sz="9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8874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6AC1F45-7001-8B9F-DFF6-7AB9BDFFEEB2}"/>
              </a:ext>
            </a:extLst>
          </p:cNvPr>
          <p:cNvSpPr/>
          <p:nvPr/>
        </p:nvSpPr>
        <p:spPr>
          <a:xfrm>
            <a:off x="11250895" y="5791200"/>
            <a:ext cx="6351" cy="745197"/>
          </a:xfrm>
          <a:custGeom>
            <a:avLst/>
            <a:gdLst>
              <a:gd name="connsiteX0" fmla="*/ 0 w 6351"/>
              <a:gd name="connsiteY0" fmla="*/ 0 h 745197"/>
              <a:gd name="connsiteX1" fmla="*/ 0 w 6351"/>
              <a:gd name="connsiteY1" fmla="*/ 745198 h 7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1" h="745197">
                <a:moveTo>
                  <a:pt x="0" y="0"/>
                </a:moveTo>
                <a:lnTo>
                  <a:pt x="0" y="745198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4C7D192-E835-0A48-0A40-F45D83E2583F}"/>
              </a:ext>
            </a:extLst>
          </p:cNvPr>
          <p:cNvSpPr/>
          <p:nvPr/>
        </p:nvSpPr>
        <p:spPr>
          <a:xfrm>
            <a:off x="685800" y="6141695"/>
            <a:ext cx="10923933" cy="0"/>
          </a:xfrm>
          <a:custGeom>
            <a:avLst/>
            <a:gdLst>
              <a:gd name="connsiteX0" fmla="*/ 10923934 w 10923933"/>
              <a:gd name="connsiteY0" fmla="*/ 0 h 0"/>
              <a:gd name="connsiteX1" fmla="*/ 0 w 10923933"/>
              <a:gd name="connsiteY1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3933">
                <a:moveTo>
                  <a:pt x="10923934" y="0"/>
                </a:moveTo>
                <a:lnTo>
                  <a:pt x="0" y="1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FB376E1-8198-EB00-587E-C647BCF364D4}"/>
              </a:ext>
            </a:extLst>
          </p:cNvPr>
          <p:cNvSpPr/>
          <p:nvPr/>
        </p:nvSpPr>
        <p:spPr>
          <a:xfrm>
            <a:off x="10998565" y="5873632"/>
            <a:ext cx="529937" cy="526934"/>
          </a:xfrm>
          <a:custGeom>
            <a:avLst/>
            <a:gdLst>
              <a:gd name="connsiteX0" fmla="*/ 529938 w 529937"/>
              <a:gd name="connsiteY0" fmla="*/ 0 h 526934"/>
              <a:gd name="connsiteX1" fmla="*/ 0 w 529937"/>
              <a:gd name="connsiteY1" fmla="*/ 526935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0"/>
                </a:moveTo>
                <a:lnTo>
                  <a:pt x="0" y="526935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F94599F-6DE1-A082-E9E1-D732956078AB}"/>
              </a:ext>
            </a:extLst>
          </p:cNvPr>
          <p:cNvSpPr/>
          <p:nvPr/>
        </p:nvSpPr>
        <p:spPr>
          <a:xfrm>
            <a:off x="10976145" y="5873637"/>
            <a:ext cx="529937" cy="526934"/>
          </a:xfrm>
          <a:custGeom>
            <a:avLst/>
            <a:gdLst>
              <a:gd name="connsiteX0" fmla="*/ 529938 w 529937"/>
              <a:gd name="connsiteY0" fmla="*/ 526935 h 526934"/>
              <a:gd name="connsiteX1" fmla="*/ 0 w 529937"/>
              <a:gd name="connsiteY1" fmla="*/ 0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526935"/>
                </a:moveTo>
                <a:lnTo>
                  <a:pt x="0" y="0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990600"/>
            <a:ext cx="10058400" cy="50292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1000" dirty="0"/>
            </a:lvl1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647" y="137388"/>
            <a:ext cx="2805405" cy="365125"/>
          </a:xfrm>
        </p:spPr>
        <p:txBody>
          <a:bodyPr>
            <a:noAutofit/>
          </a:bodyPr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93929" y="137388"/>
            <a:ext cx="2202644" cy="365125"/>
          </a:xfrm>
        </p:spPr>
        <p:txBody>
          <a:bodyPr>
            <a:noAutofit/>
          </a:bodyPr>
          <a:lstStyle/>
          <a:p>
            <a:fld id="{76FC08D9-20DE-421C-BE4E-310427BB699B}" type="datetime1">
              <a:rPr lang="en-US" smtClean="0"/>
              <a:t>27-Sep-25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137388"/>
            <a:ext cx="429207" cy="365125"/>
          </a:xfr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77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85799"/>
            <a:ext cx="10963655" cy="9144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600200"/>
            <a:ext cx="10963656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2647" y="6343955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>
              <a:defRPr sz="8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93929" y="6343955"/>
            <a:ext cx="220264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rtl="0">
              <a:defRPr sz="8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7DF4F7BB-A1DF-4BD2-8D5B-CA9EB40127CE}" type="datetime1">
              <a:rPr lang="en-US" smtClean="0"/>
              <a:pPr/>
              <a:t>27-Sep-25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rtl="0">
              <a:defRPr sz="8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06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b="0" i="0" kern="1200" cap="all" spc="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4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400" b="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400" b="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7" orient="horz" pos="2160">
          <p15:clr>
            <a:srgbClr val="F26B43"/>
          </p15:clr>
        </p15:guide>
        <p15:guide id="28" pos="3840">
          <p15:clr>
            <a:srgbClr val="F26B43"/>
          </p15:clr>
        </p15:guide>
        <p15:guide id="29" pos="7296">
          <p15:clr>
            <a:srgbClr val="F26B43"/>
          </p15:clr>
        </p15:guide>
        <p15:guide id="30" pos="3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slov 2">
            <a:extLst>
              <a:ext uri="{FF2B5EF4-FFF2-40B4-BE49-F238E27FC236}">
                <a16:creationId xmlns:a16="http://schemas.microsoft.com/office/drawing/2014/main" id="{A4AFDCCE-E2C2-4C92-74E9-54CA1F1A5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5" y="4821936"/>
            <a:ext cx="10483927" cy="816864"/>
          </a:xfrm>
        </p:spPr>
        <p:txBody>
          <a:bodyPr>
            <a:normAutofit/>
          </a:bodyPr>
          <a:lstStyle/>
          <a:p>
            <a:r>
              <a:rPr lang="en-US" dirty="0" err="1"/>
              <a:t>Inovativna</a:t>
            </a:r>
            <a:r>
              <a:rPr lang="en-US" dirty="0"/>
              <a:t> </a:t>
            </a:r>
            <a:r>
              <a:rPr lang="en-US" dirty="0" err="1"/>
              <a:t>platforma</a:t>
            </a:r>
            <a:r>
              <a:rPr lang="en-US" dirty="0"/>
              <a:t> za </a:t>
            </a:r>
            <a:r>
              <a:rPr lang="en-US" dirty="0" err="1"/>
              <a:t>upravljanje</a:t>
            </a:r>
            <a:r>
              <a:rPr lang="en-US" dirty="0"/>
              <a:t> </a:t>
            </a:r>
            <a:r>
              <a:rPr lang="en-US" dirty="0" err="1"/>
              <a:t>parkiranjem</a:t>
            </a:r>
            <a:r>
              <a:rPr lang="en-US" dirty="0"/>
              <a:t> u </a:t>
            </a:r>
            <a:r>
              <a:rPr lang="en-US" dirty="0" err="1"/>
              <a:t>gradovima</a:t>
            </a:r>
            <a:endParaRPr lang="en-US" dirty="0"/>
          </a:p>
          <a:p>
            <a:endParaRPr lang="en-US" dirty="0"/>
          </a:p>
        </p:txBody>
      </p:sp>
      <p:sp>
        <p:nvSpPr>
          <p:cNvPr id="4" name="Podnaslov 2">
            <a:extLst>
              <a:ext uri="{FF2B5EF4-FFF2-40B4-BE49-F238E27FC236}">
                <a16:creationId xmlns:a16="http://schemas.microsoft.com/office/drawing/2014/main" id="{0A99CC13-2D58-9E26-E947-8293661B2D0E}"/>
              </a:ext>
            </a:extLst>
          </p:cNvPr>
          <p:cNvSpPr txBox="1">
            <a:spLocks/>
          </p:cNvSpPr>
          <p:nvPr/>
        </p:nvSpPr>
        <p:spPr>
          <a:xfrm>
            <a:off x="612644" y="5748661"/>
            <a:ext cx="10483927" cy="816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Pilot grad: Novi Sad | Radoslav Mastilović – Tim </a:t>
            </a:r>
            <a:r>
              <a:rPr lang="en-US" dirty="0" err="1"/>
              <a:t>ParkSmart</a:t>
            </a:r>
            <a:endParaRPr lang="en-US" dirty="0"/>
          </a:p>
          <a:p>
            <a:endParaRPr lang="en-US" dirty="0"/>
          </a:p>
        </p:txBody>
      </p:sp>
      <p:sp>
        <p:nvSpPr>
          <p:cNvPr id="6" name="Okvir za tekst 5">
            <a:extLst>
              <a:ext uri="{FF2B5EF4-FFF2-40B4-BE49-F238E27FC236}">
                <a16:creationId xmlns:a16="http://schemas.microsoft.com/office/drawing/2014/main" id="{4DA99F29-04BE-1299-BDFA-9C1877DDD66F}"/>
              </a:ext>
            </a:extLst>
          </p:cNvPr>
          <p:cNvSpPr txBox="1"/>
          <p:nvPr/>
        </p:nvSpPr>
        <p:spPr>
          <a:xfrm>
            <a:off x="612644" y="1349829"/>
            <a:ext cx="109588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PARKSMART: PAMETNO RJEŠENJE ZA PRIVATNI PARKING U URBANIM SREDINAMA</a:t>
            </a:r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8141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/>
      <p:bldP spid="4" grpId="0" build="p"/>
      <p:bldP spid="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3E4D42D-5AFA-9EB5-FCDE-573424DE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85800"/>
            <a:ext cx="10963655" cy="1133170"/>
          </a:xfrm>
        </p:spPr>
        <p:txBody>
          <a:bodyPr anchor="b">
            <a:normAutofit/>
          </a:bodyPr>
          <a:lstStyle/>
          <a:p>
            <a:r>
              <a:rPr lang="en-US"/>
              <a:t>Plan </a:t>
            </a:r>
            <a:r>
              <a:rPr lang="en-US" err="1"/>
              <a:t>razvoja</a:t>
            </a:r>
            <a:r>
              <a:rPr lang="en-US"/>
              <a:t> </a:t>
            </a:r>
            <a:r>
              <a:rPr lang="en-US" err="1"/>
              <a:t>proizvoda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2F28D3-930C-DE9C-18B0-D7B5C56EF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1878566"/>
            <a:ext cx="5074920" cy="559834"/>
          </a:xfrm>
        </p:spPr>
        <p:txBody>
          <a:bodyPr/>
          <a:lstStyle/>
          <a:p>
            <a:r>
              <a:rPr lang="sr-Latn-RS" dirty="0"/>
              <a:t>Plan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93EB69A-4C79-AACF-87AA-9B2F99A33C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572" y="1878566"/>
            <a:ext cx="5075556" cy="559834"/>
          </a:xfrm>
        </p:spPr>
        <p:txBody>
          <a:bodyPr/>
          <a:lstStyle/>
          <a:p>
            <a:r>
              <a:rPr lang="en-US" dirty="0"/>
              <a:t>Gantov </a:t>
            </a:r>
            <a:r>
              <a:rPr lang="en-US" dirty="0" err="1"/>
              <a:t>dijagram</a:t>
            </a:r>
            <a:endParaRPr lang="en-US" dirty="0"/>
          </a:p>
        </p:txBody>
      </p:sp>
      <p:sp>
        <p:nvSpPr>
          <p:cNvPr id="4" name="Čuvar mesta za sadržaj 3">
            <a:extLst>
              <a:ext uri="{FF2B5EF4-FFF2-40B4-BE49-F238E27FC236}">
                <a16:creationId xmlns:a16="http://schemas.microsoft.com/office/drawing/2014/main" id="{C87D9445-85AC-652F-E003-1707D96EB213}"/>
              </a:ext>
            </a:extLst>
          </p:cNvPr>
          <p:cNvSpPr>
            <a:spLocks noGrp="1"/>
          </p:cNvSpPr>
          <p:nvPr>
            <p:ph sz="quarter" idx="15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9600" y="2514600"/>
            <a:ext cx="5075238" cy="365918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buNone/>
            </a:pPr>
            <a:r>
              <a:rPr lang="en-US" sz="1200" b="1" dirty="0"/>
              <a:t>Analiza </a:t>
            </a:r>
            <a:r>
              <a:rPr lang="en-US" sz="1200" b="1" dirty="0" err="1"/>
              <a:t>i</a:t>
            </a:r>
            <a:r>
              <a:rPr lang="en-US" sz="1200" b="1" dirty="0"/>
              <a:t> </a:t>
            </a:r>
            <a:r>
              <a:rPr lang="en-US" sz="1200" b="1" dirty="0" err="1"/>
              <a:t>planiranje</a:t>
            </a:r>
            <a:r>
              <a:rPr lang="en-US" sz="1200" b="1" dirty="0"/>
              <a:t> </a:t>
            </a:r>
            <a:r>
              <a:rPr lang="en-US" sz="1200" b="1" dirty="0" err="1"/>
              <a:t>zahtjeva</a:t>
            </a:r>
            <a:r>
              <a:rPr lang="en-US" sz="1200" b="1" dirty="0"/>
              <a:t> - </a:t>
            </a:r>
            <a:r>
              <a:rPr lang="en-US" sz="1200" dirty="0" err="1"/>
              <a:t>definisanje</a:t>
            </a:r>
            <a:r>
              <a:rPr lang="en-US" sz="1200" dirty="0"/>
              <a:t> </a:t>
            </a:r>
            <a:r>
              <a:rPr lang="en-US" sz="1200" dirty="0" err="1"/>
              <a:t>funkcionalnosti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 </a:t>
            </a:r>
            <a:r>
              <a:rPr lang="en-US" sz="1200" dirty="0" err="1"/>
              <a:t>tehničkih</a:t>
            </a:r>
            <a:r>
              <a:rPr lang="en-US" sz="1200" dirty="0"/>
              <a:t> </a:t>
            </a:r>
            <a:r>
              <a:rPr lang="en-US" sz="1200" dirty="0" err="1"/>
              <a:t>zahtjeva</a:t>
            </a:r>
            <a:r>
              <a:rPr lang="en-US" sz="1200" dirty="0"/>
              <a:t>.</a:t>
            </a:r>
          </a:p>
          <a:p>
            <a:pPr marL="0" lvl="1" indent="0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sz="1200" dirty="0"/>
          </a:p>
          <a:p>
            <a:pPr marL="0" lvl="1" indent="0">
              <a:lnSpc>
                <a:spcPct val="90000"/>
              </a:lnSpc>
              <a:buNone/>
            </a:pPr>
            <a:r>
              <a:rPr lang="en-US" sz="1200" b="1" dirty="0" err="1"/>
              <a:t>Dizajn</a:t>
            </a:r>
            <a:r>
              <a:rPr lang="en-US" sz="1200" b="1" dirty="0"/>
              <a:t> </a:t>
            </a:r>
            <a:r>
              <a:rPr lang="en-US" sz="1200" b="1" dirty="0" err="1"/>
              <a:t>korisničkog</a:t>
            </a:r>
            <a:r>
              <a:rPr lang="en-US" sz="1200" b="1" dirty="0"/>
              <a:t> </a:t>
            </a:r>
            <a:r>
              <a:rPr lang="en-US" sz="1200" b="1" dirty="0" err="1"/>
              <a:t>sučelja</a:t>
            </a:r>
            <a:r>
              <a:rPr lang="en-US" sz="1200" b="1" dirty="0"/>
              <a:t> </a:t>
            </a:r>
            <a:r>
              <a:rPr lang="en-US" sz="1200" dirty="0"/>
              <a:t>- </a:t>
            </a:r>
            <a:r>
              <a:rPr lang="en-US" sz="1200" dirty="0" err="1"/>
              <a:t>prototipovi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 </a:t>
            </a:r>
            <a:r>
              <a:rPr lang="en-US" sz="1200" dirty="0" err="1"/>
              <a:t>makete</a:t>
            </a:r>
            <a:r>
              <a:rPr lang="en-US" sz="1200" dirty="0"/>
              <a:t> u Figma </a:t>
            </a:r>
            <a:r>
              <a:rPr lang="en-US" sz="1200" dirty="0" err="1"/>
              <a:t>alatu</a:t>
            </a:r>
            <a:r>
              <a:rPr lang="en-US" sz="1200" dirty="0"/>
              <a:t>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buNone/>
            </a:pPr>
            <a:r>
              <a:rPr lang="en-US" sz="1200" b="1" dirty="0" err="1"/>
              <a:t>Razvoj</a:t>
            </a:r>
            <a:r>
              <a:rPr lang="en-US" sz="1200" b="1" dirty="0"/>
              <a:t> backend </a:t>
            </a:r>
            <a:r>
              <a:rPr lang="en-US" sz="1200" b="1" dirty="0" err="1"/>
              <a:t>i</a:t>
            </a:r>
            <a:r>
              <a:rPr lang="en-US" sz="1200" b="1" dirty="0"/>
              <a:t> frontend </a:t>
            </a:r>
            <a:r>
              <a:rPr lang="en-US" sz="1200" b="1" dirty="0" err="1"/>
              <a:t>dijela</a:t>
            </a:r>
            <a:r>
              <a:rPr lang="en-US" sz="1200" b="1" dirty="0"/>
              <a:t> - </a:t>
            </a:r>
            <a:r>
              <a:rPr lang="en-US" sz="1200" dirty="0" err="1"/>
              <a:t>implementacija</a:t>
            </a:r>
            <a:r>
              <a:rPr lang="en-US" sz="1200" dirty="0"/>
              <a:t> </a:t>
            </a:r>
            <a:r>
              <a:rPr lang="en-US" sz="1200" dirty="0" err="1"/>
              <a:t>glavnih</a:t>
            </a:r>
            <a:r>
              <a:rPr lang="en-US" sz="1200" dirty="0"/>
              <a:t> </a:t>
            </a:r>
            <a:r>
              <a:rPr lang="en-US" sz="1200" dirty="0" err="1"/>
              <a:t>funkcionalnosti</a:t>
            </a:r>
            <a:r>
              <a:rPr lang="en-US" sz="1200" dirty="0"/>
              <a:t>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buNone/>
            </a:pPr>
            <a:r>
              <a:rPr lang="en-US" sz="1200" b="1" dirty="0" err="1"/>
              <a:t>Integracija</a:t>
            </a:r>
            <a:r>
              <a:rPr lang="en-US" sz="1200" b="1" dirty="0"/>
              <a:t> </a:t>
            </a:r>
            <a:r>
              <a:rPr lang="en-US" sz="1200" b="1" dirty="0" err="1"/>
              <a:t>plaćanja</a:t>
            </a:r>
            <a:r>
              <a:rPr lang="en-US" sz="1200" b="1" dirty="0"/>
              <a:t> </a:t>
            </a:r>
            <a:r>
              <a:rPr lang="en-US" sz="1200" b="1" dirty="0" err="1"/>
              <a:t>i</a:t>
            </a:r>
            <a:r>
              <a:rPr lang="en-US" sz="1200" b="1" dirty="0"/>
              <a:t> </a:t>
            </a:r>
            <a:r>
              <a:rPr lang="en-US" sz="1200" b="1" dirty="0" err="1"/>
              <a:t>sigurnosnih</a:t>
            </a:r>
            <a:r>
              <a:rPr lang="en-US" sz="1200" b="1" dirty="0"/>
              <a:t> </a:t>
            </a:r>
            <a:r>
              <a:rPr lang="en-US" sz="1200" b="1" dirty="0" err="1"/>
              <a:t>mehanizama</a:t>
            </a:r>
            <a:r>
              <a:rPr lang="en-US" sz="1200" b="1" dirty="0"/>
              <a:t> - </a:t>
            </a:r>
            <a:r>
              <a:rPr lang="en-US" sz="1200" dirty="0" err="1"/>
              <a:t>kartice</a:t>
            </a:r>
            <a:r>
              <a:rPr lang="en-US" sz="1200" dirty="0"/>
              <a:t>, SMS, PayPal.</a:t>
            </a:r>
          </a:p>
          <a:p>
            <a:pPr marL="0" lvl="1" indent="0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sz="1200" dirty="0"/>
          </a:p>
          <a:p>
            <a:pPr marL="0" lvl="1" indent="0">
              <a:lnSpc>
                <a:spcPct val="90000"/>
              </a:lnSpc>
              <a:buNone/>
            </a:pPr>
            <a:r>
              <a:rPr lang="en-US" sz="1200" b="1" dirty="0" err="1"/>
              <a:t>Testiranje</a:t>
            </a:r>
            <a:r>
              <a:rPr lang="en-US" sz="1200" b="1" dirty="0"/>
              <a:t> </a:t>
            </a:r>
            <a:r>
              <a:rPr lang="en-US" sz="1200" b="1" dirty="0" err="1"/>
              <a:t>i</a:t>
            </a:r>
            <a:r>
              <a:rPr lang="en-US" sz="1200" b="1" dirty="0"/>
              <a:t> </a:t>
            </a:r>
            <a:r>
              <a:rPr lang="en-US" sz="1200" b="1" dirty="0" err="1"/>
              <a:t>kontrola</a:t>
            </a:r>
            <a:r>
              <a:rPr lang="en-US" sz="1200" b="1" dirty="0"/>
              <a:t> </a:t>
            </a:r>
            <a:r>
              <a:rPr lang="en-US" sz="1200" b="1" dirty="0" err="1"/>
              <a:t>kvaliteta</a:t>
            </a:r>
            <a:r>
              <a:rPr lang="en-US" sz="1200" b="1" dirty="0"/>
              <a:t> </a:t>
            </a:r>
            <a:r>
              <a:rPr lang="en-US" sz="1200" dirty="0"/>
              <a:t>- unit, integration, system </a:t>
            </a:r>
            <a:r>
              <a:rPr lang="en-US" sz="1200" dirty="0" err="1"/>
              <a:t>i</a:t>
            </a:r>
            <a:r>
              <a:rPr lang="en-US" sz="1200" dirty="0"/>
              <a:t> acceptance </a:t>
            </a:r>
            <a:r>
              <a:rPr lang="en-US" sz="1200" dirty="0" err="1"/>
              <a:t>testovi</a:t>
            </a:r>
            <a:r>
              <a:rPr lang="en-US" sz="1200" dirty="0"/>
              <a:t>.</a:t>
            </a:r>
          </a:p>
          <a:p>
            <a:pPr marL="0" lvl="1" indent="0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sz="1200" dirty="0"/>
          </a:p>
          <a:p>
            <a:pPr marL="0" lvl="1" indent="0">
              <a:lnSpc>
                <a:spcPct val="90000"/>
              </a:lnSpc>
              <a:buNone/>
            </a:pPr>
            <a:r>
              <a:rPr lang="en-US" sz="1200" b="1" dirty="0" err="1"/>
              <a:t>Lansiranje</a:t>
            </a:r>
            <a:r>
              <a:rPr lang="en-US" sz="1200" b="1" dirty="0"/>
              <a:t> pilot </a:t>
            </a:r>
            <a:r>
              <a:rPr lang="en-US" sz="1200" b="1" dirty="0" err="1"/>
              <a:t>verzije</a:t>
            </a:r>
            <a:r>
              <a:rPr lang="en-US" sz="1200" b="1" dirty="0"/>
              <a:t> </a:t>
            </a:r>
            <a:r>
              <a:rPr lang="en-US" sz="1200" dirty="0"/>
              <a:t>- </a:t>
            </a:r>
            <a:r>
              <a:rPr lang="en-US" sz="1200" dirty="0" err="1"/>
              <a:t>početak</a:t>
            </a:r>
            <a:r>
              <a:rPr lang="en-US" sz="1200" dirty="0"/>
              <a:t> u </a:t>
            </a:r>
            <a:r>
              <a:rPr lang="en-US" sz="1200" dirty="0" err="1"/>
              <a:t>Novom</a:t>
            </a:r>
            <a:r>
              <a:rPr lang="en-US" sz="1200" dirty="0"/>
              <a:t> Sadu.</a:t>
            </a:r>
          </a:p>
          <a:p>
            <a:pPr marL="0" lvl="1" indent="0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sz="1200" dirty="0"/>
          </a:p>
          <a:p>
            <a:pPr marL="0" lvl="1" indent="0">
              <a:lnSpc>
                <a:spcPct val="90000"/>
              </a:lnSpc>
              <a:buNone/>
            </a:pPr>
            <a:r>
              <a:rPr lang="en-US" sz="1200" b="1" dirty="0" err="1"/>
              <a:t>Prikupljanje</a:t>
            </a:r>
            <a:r>
              <a:rPr lang="en-US" sz="1200" b="1" dirty="0"/>
              <a:t> feedback-a </a:t>
            </a:r>
            <a:r>
              <a:rPr lang="en-US" sz="1200" b="1" dirty="0" err="1"/>
              <a:t>i</a:t>
            </a:r>
            <a:r>
              <a:rPr lang="en-US" sz="1200" b="1" dirty="0"/>
              <a:t> </a:t>
            </a:r>
            <a:r>
              <a:rPr lang="en-US" sz="1200" b="1" dirty="0" err="1"/>
              <a:t>unapređenja</a:t>
            </a:r>
            <a:r>
              <a:rPr lang="en-US" sz="1200" b="1" dirty="0"/>
              <a:t> </a:t>
            </a:r>
            <a:r>
              <a:rPr lang="en-US" sz="1200" dirty="0"/>
              <a:t>- </a:t>
            </a:r>
            <a:r>
              <a:rPr lang="en-US" sz="1200" dirty="0" err="1"/>
              <a:t>stalni</a:t>
            </a:r>
            <a:r>
              <a:rPr lang="en-US" sz="1200" dirty="0"/>
              <a:t> </a:t>
            </a:r>
            <a:r>
              <a:rPr lang="en-US" sz="1200" dirty="0" err="1"/>
              <a:t>proces</a:t>
            </a:r>
            <a:r>
              <a:rPr lang="en-US" sz="1200" dirty="0"/>
              <a:t>.</a:t>
            </a:r>
          </a:p>
          <a:p>
            <a:pPr marL="0" lvl="1" indent="0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sz="1200" dirty="0"/>
          </a:p>
          <a:p>
            <a:pPr marL="0" lvl="1" indent="0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sz="1200" dirty="0"/>
          </a:p>
        </p:txBody>
      </p:sp>
      <p:pic>
        <p:nvPicPr>
          <p:cNvPr id="10" name="Čuvar mesta za sliku 9" descr="Slika na kojoj se nalazi tekst, broj, linija, Font&#10;&#10;Sadržaj generisan AI-jem može biti netačan.">
            <a:extLst>
              <a:ext uri="{FF2B5EF4-FFF2-40B4-BE49-F238E27FC236}">
                <a16:creationId xmlns:a16="http://schemas.microsoft.com/office/drawing/2014/main" id="{25F92110-8615-C2FE-7BD5-DA84BB7F674A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72" y="3367149"/>
            <a:ext cx="5075556" cy="1954089"/>
          </a:xfrm>
          <a:noFill/>
        </p:spPr>
      </p:pic>
    </p:spTree>
    <p:extLst>
      <p:ext uri="{BB962C8B-B14F-4D97-AF65-F5344CB8AC3E}">
        <p14:creationId xmlns:p14="http://schemas.microsoft.com/office/powerpoint/2010/main" val="137301918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6246E12-4AEB-C292-0AD4-897B9BD5C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026" y="685807"/>
            <a:ext cx="6391374" cy="1372001"/>
          </a:xfrm>
        </p:spPr>
        <p:txBody>
          <a:bodyPr anchor="b">
            <a:normAutofit/>
          </a:bodyPr>
          <a:lstStyle/>
          <a:p>
            <a:r>
              <a:rPr lang="en-US" sz="4600"/>
              <a:t>Kontrola kvaliteta i testiranje</a:t>
            </a:r>
          </a:p>
        </p:txBody>
      </p:sp>
      <p:pic>
        <p:nvPicPr>
          <p:cNvPr id="5" name="Čuvar mesta za sadržaj 4" descr="3D ilustracija">
            <a:extLst>
              <a:ext uri="{FF2B5EF4-FFF2-40B4-BE49-F238E27FC236}">
                <a16:creationId xmlns:a16="http://schemas.microsoft.com/office/drawing/2014/main" id="{2B8C779D-8A7E-4AAE-95A7-B652D41565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5411" r="18091"/>
          <a:stretch>
            <a:fillRect/>
          </a:stretch>
        </p:blipFill>
        <p:spPr>
          <a:xfrm>
            <a:off x="20" y="1"/>
            <a:ext cx="4560434" cy="6858000"/>
          </a:xfrm>
          <a:prstGeom prst="rect">
            <a:avLst/>
          </a:prstGeom>
          <a:noFill/>
        </p:spPr>
      </p:pic>
      <p:sp>
        <p:nvSpPr>
          <p:cNvPr id="4" name="Čuvar mesta za sadržaj 3">
            <a:extLst>
              <a:ext uri="{FF2B5EF4-FFF2-40B4-BE49-F238E27FC236}">
                <a16:creationId xmlns:a16="http://schemas.microsoft.com/office/drawing/2014/main" id="{C7E3CD0F-A228-7EF6-2CCC-3410132032E8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180729" y="2743204"/>
            <a:ext cx="6395573" cy="3428989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US" b="1" dirty="0" err="1"/>
              <a:t>Strategija</a:t>
            </a:r>
            <a:r>
              <a:rPr lang="en-US" b="1" dirty="0"/>
              <a:t> </a:t>
            </a:r>
            <a:r>
              <a:rPr lang="en-US" b="1" dirty="0" err="1"/>
              <a:t>testiranja</a:t>
            </a:r>
            <a:r>
              <a:rPr lang="en-US" b="1" dirty="0"/>
              <a:t> - </a:t>
            </a:r>
            <a:r>
              <a:rPr lang="en-US" dirty="0" err="1"/>
              <a:t>kombinacija</a:t>
            </a:r>
            <a:r>
              <a:rPr lang="en-US" dirty="0"/>
              <a:t> </a:t>
            </a:r>
            <a:r>
              <a:rPr lang="en-US" dirty="0" err="1"/>
              <a:t>manuelnog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automatizovanog</a:t>
            </a:r>
            <a:r>
              <a:rPr lang="en-US" dirty="0"/>
              <a:t> </a:t>
            </a:r>
            <a:r>
              <a:rPr lang="en-US" dirty="0" err="1"/>
              <a:t>testiranja</a:t>
            </a:r>
            <a:r>
              <a:rPr lang="en-US" dirty="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b="1" dirty="0" err="1"/>
              <a:t>Tipovi</a:t>
            </a:r>
            <a:r>
              <a:rPr lang="en-US" b="1" dirty="0"/>
              <a:t> </a:t>
            </a:r>
            <a:r>
              <a:rPr lang="en-US" b="1" dirty="0" err="1"/>
              <a:t>testova</a:t>
            </a:r>
            <a:r>
              <a:rPr lang="en-US" b="1" dirty="0"/>
              <a:t> - </a:t>
            </a:r>
            <a:r>
              <a:rPr lang="en-US" dirty="0"/>
              <a:t>unit, integration, system, acceptance, security, performance.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b="1" dirty="0"/>
              <a:t>Alati za </a:t>
            </a:r>
            <a:r>
              <a:rPr lang="en-US" b="1" dirty="0" err="1"/>
              <a:t>testiranje</a:t>
            </a:r>
            <a:r>
              <a:rPr lang="en-US" b="1" dirty="0"/>
              <a:t> - </a:t>
            </a:r>
            <a:r>
              <a:rPr lang="en-US" dirty="0"/>
              <a:t>Postman (API), Selenium (UI </a:t>
            </a:r>
            <a:r>
              <a:rPr lang="en-US" dirty="0" err="1"/>
              <a:t>testovi</a:t>
            </a:r>
            <a:r>
              <a:rPr lang="en-US" dirty="0"/>
              <a:t>), JMeter (</a:t>
            </a:r>
            <a:r>
              <a:rPr lang="en-US" dirty="0" err="1"/>
              <a:t>performanse</a:t>
            </a:r>
            <a:r>
              <a:rPr lang="en-US" dirty="0"/>
              <a:t>).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b="1" dirty="0"/>
              <a:t>Pilot </a:t>
            </a:r>
            <a:r>
              <a:rPr lang="en-US" b="1" dirty="0" err="1"/>
              <a:t>faza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korisničko</a:t>
            </a:r>
            <a:r>
              <a:rPr lang="en-US" b="1" dirty="0"/>
              <a:t> </a:t>
            </a:r>
            <a:r>
              <a:rPr lang="en-US" b="1" dirty="0" err="1"/>
              <a:t>testiranje</a:t>
            </a:r>
            <a:r>
              <a:rPr lang="en-US" b="1" dirty="0"/>
              <a:t> -</a:t>
            </a:r>
            <a:r>
              <a:rPr lang="en-US" dirty="0"/>
              <a:t> </a:t>
            </a:r>
            <a:r>
              <a:rPr lang="en-US" dirty="0" err="1"/>
              <a:t>korisnici</a:t>
            </a:r>
            <a:r>
              <a:rPr lang="en-US" dirty="0"/>
              <a:t> u </a:t>
            </a:r>
            <a:r>
              <a:rPr lang="en-US" dirty="0" err="1"/>
              <a:t>Novom</a:t>
            </a:r>
            <a:r>
              <a:rPr lang="en-US" dirty="0"/>
              <a:t> Sadu </a:t>
            </a:r>
            <a:r>
              <a:rPr lang="en-US" dirty="0" err="1"/>
              <a:t>učestvuju</a:t>
            </a:r>
            <a:r>
              <a:rPr lang="en-US" dirty="0"/>
              <a:t> u acceptance </a:t>
            </a:r>
            <a:r>
              <a:rPr lang="en-US" dirty="0" err="1"/>
              <a:t>testiranju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9239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7D31F1C-5BBC-8DC6-2FC6-58AC19012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85800"/>
            <a:ext cx="6858000" cy="1111532"/>
          </a:xfrm>
        </p:spPr>
        <p:txBody>
          <a:bodyPr anchor="b">
            <a:normAutofit/>
          </a:bodyPr>
          <a:lstStyle/>
          <a:p>
            <a:r>
              <a:rPr lang="en-US" err="1"/>
              <a:t>Vizija</a:t>
            </a:r>
            <a:r>
              <a:rPr lang="en-US"/>
              <a:t>:</a:t>
            </a:r>
          </a:p>
        </p:txBody>
      </p:sp>
      <p:sp>
        <p:nvSpPr>
          <p:cNvPr id="4" name="Čuvar mesta za sadržaj 3">
            <a:extLst>
              <a:ext uri="{FF2B5EF4-FFF2-40B4-BE49-F238E27FC236}">
                <a16:creationId xmlns:a16="http://schemas.microsoft.com/office/drawing/2014/main" id="{2D01DF1D-A57E-BC2B-D0BE-0A96B55A453D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647" y="1965960"/>
            <a:ext cx="6858000" cy="420019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Vodeća platforma za dijeljenje parkinga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/>
              <a:t>Cilj je razviti inovativnu platformu za dijeljenje privatnih parking mjesta unutar regije, olakšavajući pristup parkiranju.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Smanjenje prometnih gužvi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/>
              <a:t>Dijeljenjem parkinga doprinosi se smanjenju prometnih gužvi i učinkovitijem prometnom prometu u urbanim područjima.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Smanjenje emisije CO2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/>
              <a:t>Promicanjem dijeljenja parkinga smanjuje se emisija ugljičnog dioksida i zagađenje zraka u gradovima.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Održivi urbani život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/>
              <a:t>Platforma podržava održiv i pametan urbani život smanjenjem zagađenja i povećanjem učinkovitosti korištenja prostora.</a:t>
            </a:r>
          </a:p>
        </p:txBody>
      </p:sp>
      <p:pic>
        <p:nvPicPr>
          <p:cNvPr id="5" name="Čuvar mesta za sadržaj 4" descr="Pogled iz zraka na redove novih automobila">
            <a:extLst>
              <a:ext uri="{FF2B5EF4-FFF2-40B4-BE49-F238E27FC236}">
                <a16:creationId xmlns:a16="http://schemas.microsoft.com/office/drawing/2014/main" id="{5E73A072-C5FA-4A74-9463-1193332911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2925" r="28063" b="1"/>
          <a:stretch>
            <a:fillRect/>
          </a:stretch>
        </p:blipFill>
        <p:spPr>
          <a:xfrm>
            <a:off x="8091732" y="10"/>
            <a:ext cx="4100267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861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4837AD3-9F16-CB6D-9805-DFF5DE954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85800"/>
            <a:ext cx="10972800" cy="1828800"/>
          </a:xfrm>
        </p:spPr>
        <p:txBody>
          <a:bodyPr anchor="b">
            <a:normAutofit/>
          </a:bodyPr>
          <a:lstStyle/>
          <a:p>
            <a:r>
              <a:rPr lang="en-US"/>
              <a:t>Zaključak</a:t>
            </a:r>
          </a:p>
        </p:txBody>
      </p:sp>
      <p:graphicFrame>
        <p:nvGraphicFramePr>
          <p:cNvPr id="7" name="Čuvar mesta za sadržaj 2">
            <a:extLst>
              <a:ext uri="{FF2B5EF4-FFF2-40B4-BE49-F238E27FC236}">
                <a16:creationId xmlns:a16="http://schemas.microsoft.com/office/drawing/2014/main" id="{D67EFCF8-00F3-4F36-E82B-319C4B04930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612775" y="3429000"/>
          <a:ext cx="10972800" cy="2743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709315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75A7D03-D06B-22E5-A50E-BADCD9547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303" y="685800"/>
            <a:ext cx="6858000" cy="1111532"/>
          </a:xfrm>
        </p:spPr>
        <p:txBody>
          <a:bodyPr anchor="b">
            <a:normAutofit/>
          </a:bodyPr>
          <a:lstStyle/>
          <a:p>
            <a:r>
              <a:rPr lang="en-US" sz="2600"/>
              <a:t>Problem: </a:t>
            </a:r>
            <a:r>
              <a:rPr lang="en-US" sz="2600" err="1"/>
              <a:t>Nedostatak</a:t>
            </a:r>
            <a:r>
              <a:rPr lang="en-US" sz="2600"/>
              <a:t> parking </a:t>
            </a:r>
            <a:r>
              <a:rPr lang="en-US" sz="2600" err="1"/>
              <a:t>mjesta</a:t>
            </a:r>
            <a:r>
              <a:rPr lang="en-US" sz="2600"/>
              <a:t>, </a:t>
            </a:r>
            <a:r>
              <a:rPr lang="en-US" sz="2600" err="1"/>
              <a:t>gubitak</a:t>
            </a:r>
            <a:r>
              <a:rPr lang="en-US" sz="2600"/>
              <a:t> </a:t>
            </a:r>
            <a:r>
              <a:rPr lang="en-US" sz="2600" err="1"/>
              <a:t>vremena</a:t>
            </a:r>
            <a:r>
              <a:rPr lang="en-US" sz="2600"/>
              <a:t> </a:t>
            </a:r>
            <a:r>
              <a:rPr lang="en-US" sz="2600" err="1"/>
              <a:t>i</a:t>
            </a:r>
            <a:r>
              <a:rPr lang="en-US" sz="2600"/>
              <a:t> </a:t>
            </a:r>
            <a:r>
              <a:rPr lang="en-US" sz="2600" err="1"/>
              <a:t>novca</a:t>
            </a:r>
            <a:r>
              <a:rPr lang="en-US" sz="2600"/>
              <a:t>, </a:t>
            </a:r>
            <a:r>
              <a:rPr lang="en-US" sz="2600" err="1"/>
              <a:t>preopterećeni</a:t>
            </a:r>
            <a:r>
              <a:rPr lang="en-US" sz="2600"/>
              <a:t> </a:t>
            </a:r>
            <a:r>
              <a:rPr lang="en-US" sz="2600" err="1"/>
              <a:t>prostori</a:t>
            </a:r>
            <a:r>
              <a:rPr lang="en-US" sz="2600"/>
              <a:t>, </a:t>
            </a:r>
            <a:r>
              <a:rPr lang="en-US" sz="2600" err="1"/>
              <a:t>emisija</a:t>
            </a:r>
            <a:r>
              <a:rPr lang="en-US" sz="2600"/>
              <a:t> CO2</a:t>
            </a:r>
          </a:p>
        </p:txBody>
      </p:sp>
      <p:pic>
        <p:nvPicPr>
          <p:cNvPr id="5" name="Čuvar mesta za sadržaj 4" descr="Zračna linija automobila na parkiralištu">
            <a:extLst>
              <a:ext uri="{FF2B5EF4-FFF2-40B4-BE49-F238E27FC236}">
                <a16:creationId xmlns:a16="http://schemas.microsoft.com/office/drawing/2014/main" id="{52286454-C443-4F29-8D5C-502EFE3C86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6652" r="28507"/>
          <a:stretch>
            <a:fillRect/>
          </a:stretch>
        </p:blipFill>
        <p:spPr>
          <a:xfrm>
            <a:off x="20" y="10"/>
            <a:ext cx="4100247" cy="6857990"/>
          </a:xfrm>
          <a:prstGeom prst="rect">
            <a:avLst/>
          </a:prstGeom>
          <a:noFill/>
        </p:spPr>
      </p:pic>
      <p:sp>
        <p:nvSpPr>
          <p:cNvPr id="4" name="Čuvar mesta za sadržaj 3">
            <a:extLst>
              <a:ext uri="{FF2B5EF4-FFF2-40B4-BE49-F238E27FC236}">
                <a16:creationId xmlns:a16="http://schemas.microsoft.com/office/drawing/2014/main" id="{56C80A11-801E-73D2-C3DC-EE6582FCD988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718303" y="1965960"/>
            <a:ext cx="6858000" cy="420019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Gubitak vremena i novca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/>
              <a:t>Vozači u gradovima troše puno vremena i novca tražeći slobodno parking mjesto, što povećava stres i troškove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Neefikasna iskorištenost prostora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/>
              <a:t>Mnogi parking prostori, naročito privatni, nisu optimalno iskorišteni, što dovodi do preopterećenosti i manjka mjesta.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Povećane emisije CO2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/>
              <a:t>Traženje parking mjesta povećava emisiju CO2, što negativno utječe na okoliš i kvalitetu zraka u gradovima.</a:t>
            </a:r>
          </a:p>
        </p:txBody>
      </p:sp>
    </p:spTree>
    <p:extLst>
      <p:ext uri="{BB962C8B-B14F-4D97-AF65-F5344CB8AC3E}">
        <p14:creationId xmlns:p14="http://schemas.microsoft.com/office/powerpoint/2010/main" val="8074898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0EB4EA4-DF4E-2192-335D-1D53FD28D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026" y="685807"/>
            <a:ext cx="6391374" cy="1372001"/>
          </a:xfrm>
        </p:spPr>
        <p:txBody>
          <a:bodyPr anchor="b">
            <a:normAutofit/>
          </a:bodyPr>
          <a:lstStyle/>
          <a:p>
            <a:r>
              <a:rPr lang="en-US" sz="2200" err="1"/>
              <a:t>Rješenje</a:t>
            </a:r>
            <a:r>
              <a:rPr lang="en-US" sz="2200"/>
              <a:t>: Web </a:t>
            </a:r>
            <a:r>
              <a:rPr lang="en-US" sz="2200" err="1"/>
              <a:t>platforma</a:t>
            </a:r>
            <a:r>
              <a:rPr lang="en-US" sz="2200"/>
              <a:t> za </a:t>
            </a:r>
            <a:r>
              <a:rPr lang="en-US" sz="2200" err="1"/>
              <a:t>dijeljenje</a:t>
            </a:r>
            <a:r>
              <a:rPr lang="en-US" sz="2200"/>
              <a:t> </a:t>
            </a:r>
            <a:r>
              <a:rPr lang="en-US" sz="2200" err="1"/>
              <a:t>privatnih</a:t>
            </a:r>
            <a:r>
              <a:rPr lang="en-US" sz="2200"/>
              <a:t> parking </a:t>
            </a:r>
            <a:r>
              <a:rPr lang="en-US" sz="2200" err="1"/>
              <a:t>mjesta</a:t>
            </a:r>
            <a:r>
              <a:rPr lang="en-US" sz="2200"/>
              <a:t>, </a:t>
            </a:r>
            <a:r>
              <a:rPr lang="en-US" sz="2200" err="1"/>
              <a:t>povezivanje</a:t>
            </a:r>
            <a:r>
              <a:rPr lang="en-US" sz="2200"/>
              <a:t> </a:t>
            </a:r>
            <a:r>
              <a:rPr lang="en-US" sz="2200" err="1"/>
              <a:t>vlasnika</a:t>
            </a:r>
            <a:r>
              <a:rPr lang="en-US" sz="2200"/>
              <a:t> </a:t>
            </a:r>
            <a:r>
              <a:rPr lang="en-US" sz="2200" err="1"/>
              <a:t>i</a:t>
            </a:r>
            <a:r>
              <a:rPr lang="en-US" sz="2200"/>
              <a:t> </a:t>
            </a:r>
            <a:r>
              <a:rPr lang="en-US" sz="2200" err="1"/>
              <a:t>vozača</a:t>
            </a:r>
            <a:r>
              <a:rPr lang="en-US" sz="2200"/>
              <a:t>, </a:t>
            </a:r>
            <a:r>
              <a:rPr lang="en-US" sz="2200" err="1"/>
              <a:t>rezervacija</a:t>
            </a:r>
            <a:r>
              <a:rPr lang="en-US" sz="2200"/>
              <a:t> </a:t>
            </a:r>
            <a:r>
              <a:rPr lang="en-US" sz="2200" err="1"/>
              <a:t>unaprijed</a:t>
            </a:r>
            <a:r>
              <a:rPr lang="en-US" sz="2200"/>
              <a:t> </a:t>
            </a:r>
            <a:r>
              <a:rPr lang="en-US" sz="2200" err="1"/>
              <a:t>ili</a:t>
            </a:r>
            <a:r>
              <a:rPr lang="en-US" sz="2200"/>
              <a:t> u </a:t>
            </a:r>
            <a:r>
              <a:rPr lang="en-US" sz="2200" err="1"/>
              <a:t>realnom</a:t>
            </a:r>
            <a:r>
              <a:rPr lang="en-US" sz="2200"/>
              <a:t> </a:t>
            </a:r>
            <a:r>
              <a:rPr lang="en-US" sz="2200" err="1"/>
              <a:t>vremenu</a:t>
            </a:r>
            <a:endParaRPr lang="en-US" sz="2200"/>
          </a:p>
        </p:txBody>
      </p:sp>
      <p:pic>
        <p:nvPicPr>
          <p:cNvPr id="5" name="Čuvar mesta za sadržaj 4" descr="Pametni telefon s ikonom automobila">
            <a:extLst>
              <a:ext uri="{FF2B5EF4-FFF2-40B4-BE49-F238E27FC236}">
                <a16:creationId xmlns:a16="http://schemas.microsoft.com/office/drawing/2014/main" id="{F98DAE6F-85BF-4594-B3C8-DF9CBE34C5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749" r="23734" b="-2"/>
          <a:stretch>
            <a:fillRect/>
          </a:stretch>
        </p:blipFill>
        <p:spPr>
          <a:xfrm>
            <a:off x="20" y="1"/>
            <a:ext cx="4560434" cy="6858000"/>
          </a:xfrm>
          <a:prstGeom prst="rect">
            <a:avLst/>
          </a:prstGeom>
          <a:noFill/>
        </p:spPr>
      </p:pic>
      <p:sp>
        <p:nvSpPr>
          <p:cNvPr id="4" name="Čuvar mesta za sadržaj 3">
            <a:extLst>
              <a:ext uri="{FF2B5EF4-FFF2-40B4-BE49-F238E27FC236}">
                <a16:creationId xmlns:a16="http://schemas.microsoft.com/office/drawing/2014/main" id="{9253C647-EB32-101A-BD4B-0DD0895447E7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180729" y="2743204"/>
            <a:ext cx="6395573" cy="3428989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Povezivanje vlasnika i vozača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/>
              <a:t>Platforma</a:t>
            </a:r>
            <a:r>
              <a:rPr dirty="0"/>
              <a:t> </a:t>
            </a:r>
            <a:r>
              <a:rPr lang="en-US"/>
              <a:t>olakšava</a:t>
            </a:r>
            <a:r>
              <a:rPr dirty="0"/>
              <a:t> </a:t>
            </a:r>
            <a:r>
              <a:rPr lang="en-US"/>
              <a:t>povezivanje</a:t>
            </a:r>
            <a:r>
              <a:rPr dirty="0"/>
              <a:t> </a:t>
            </a:r>
            <a:r>
              <a:rPr lang="en-US"/>
              <a:t>vlasnika</a:t>
            </a:r>
            <a:r>
              <a:rPr dirty="0"/>
              <a:t> </a:t>
            </a:r>
            <a:r>
              <a:rPr lang="en-US"/>
              <a:t>slobodnih</a:t>
            </a:r>
            <a:r>
              <a:rPr dirty="0"/>
              <a:t> parking </a:t>
            </a:r>
            <a:r>
              <a:rPr lang="en-US"/>
              <a:t>mjesta</a:t>
            </a:r>
            <a:r>
              <a:rPr dirty="0"/>
              <a:t> s </a:t>
            </a:r>
            <a:r>
              <a:rPr lang="en-US"/>
              <a:t>vozačima</a:t>
            </a:r>
            <a:r>
              <a:rPr dirty="0"/>
              <a:t> </a:t>
            </a:r>
            <a:r>
              <a:rPr lang="en-US"/>
              <a:t>kojima</a:t>
            </a:r>
            <a:r>
              <a:rPr dirty="0"/>
              <a:t> je </a:t>
            </a:r>
            <a:r>
              <a:rPr lang="en-US"/>
              <a:t>potreban</a:t>
            </a:r>
            <a:r>
              <a:rPr dirty="0"/>
              <a:t> parking </a:t>
            </a:r>
            <a:r>
              <a:rPr lang="en-US"/>
              <a:t>prostor</a:t>
            </a:r>
            <a:r>
              <a:rPr dirty="0"/>
              <a:t>.</a:t>
            </a:r>
            <a:endParaRPr lang="en-US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Rezervacija parkiranja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/>
              <a:t>Omogućena</a:t>
            </a:r>
            <a:r>
              <a:rPr dirty="0"/>
              <a:t> je </a:t>
            </a:r>
            <a:r>
              <a:rPr lang="en-US"/>
              <a:t>rezervacija</a:t>
            </a:r>
            <a:r>
              <a:rPr dirty="0"/>
              <a:t> parking </a:t>
            </a:r>
            <a:r>
              <a:rPr lang="en-US"/>
              <a:t>mjesta</a:t>
            </a:r>
            <a:r>
              <a:rPr dirty="0"/>
              <a:t> </a:t>
            </a:r>
            <a:r>
              <a:rPr lang="en-US"/>
              <a:t>unaprijed</a:t>
            </a:r>
            <a:r>
              <a:rPr dirty="0"/>
              <a:t> </a:t>
            </a:r>
            <a:r>
              <a:rPr lang="en-US"/>
              <a:t>ili</a:t>
            </a:r>
            <a:r>
              <a:rPr dirty="0"/>
              <a:t> u </a:t>
            </a:r>
            <a:r>
              <a:rPr lang="en-US"/>
              <a:t>realnom</a:t>
            </a:r>
            <a:r>
              <a:rPr dirty="0"/>
              <a:t> </a:t>
            </a:r>
            <a:r>
              <a:rPr lang="en-US"/>
              <a:t>vremenu</a:t>
            </a:r>
            <a:r>
              <a:rPr dirty="0"/>
              <a:t> </a:t>
            </a:r>
            <a:r>
              <a:rPr lang="en-US"/>
              <a:t>putem</a:t>
            </a:r>
            <a:r>
              <a:rPr dirty="0"/>
              <a:t> </a:t>
            </a:r>
            <a:r>
              <a:rPr lang="en-US"/>
              <a:t>jednostavnog</a:t>
            </a:r>
            <a:r>
              <a:rPr dirty="0"/>
              <a:t> </a:t>
            </a:r>
            <a:r>
              <a:rPr lang="en-US"/>
              <a:t>sučelja</a:t>
            </a:r>
            <a:r>
              <a:rPr dirty="0"/>
              <a:t>.</a:t>
            </a:r>
            <a:endParaRPr lang="en-US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Maksimalna iskorištenost prostora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/>
              <a:t>Platforma</a:t>
            </a:r>
            <a:r>
              <a:rPr dirty="0"/>
              <a:t> </a:t>
            </a:r>
            <a:r>
              <a:rPr lang="en-US"/>
              <a:t>pomaže</a:t>
            </a:r>
            <a:r>
              <a:rPr dirty="0"/>
              <a:t> u </a:t>
            </a:r>
            <a:r>
              <a:rPr lang="en-US"/>
              <a:t>maksimalnom</a:t>
            </a:r>
            <a:r>
              <a:rPr dirty="0"/>
              <a:t> </a:t>
            </a:r>
            <a:r>
              <a:rPr lang="en-US"/>
              <a:t>iskorištenju</a:t>
            </a:r>
            <a:r>
              <a:rPr dirty="0"/>
              <a:t> </a:t>
            </a:r>
            <a:r>
              <a:rPr lang="en-US"/>
              <a:t>slobodnih</a:t>
            </a:r>
            <a:r>
              <a:rPr dirty="0"/>
              <a:t> parking </a:t>
            </a:r>
            <a:r>
              <a:rPr lang="en-US"/>
              <a:t>mjesta</a:t>
            </a:r>
            <a:r>
              <a:rPr dirty="0"/>
              <a:t>, </a:t>
            </a:r>
            <a:r>
              <a:rPr lang="en-US"/>
              <a:t>smanjujući</a:t>
            </a:r>
            <a:r>
              <a:rPr dirty="0"/>
              <a:t> </a:t>
            </a:r>
            <a:r>
              <a:rPr lang="en-US"/>
              <a:t>prometne</a:t>
            </a:r>
            <a:r>
              <a:rPr dirty="0"/>
              <a:t> </a:t>
            </a:r>
            <a:r>
              <a:rPr lang="en-US"/>
              <a:t>gužve</a:t>
            </a:r>
            <a:r>
              <a:rPr dirty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090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8B4C0F1-A5DD-3EA5-323A-7E63A884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85800"/>
            <a:ext cx="6858000" cy="1111532"/>
          </a:xfrm>
        </p:spPr>
        <p:txBody>
          <a:bodyPr anchor="b">
            <a:normAutofit/>
          </a:bodyPr>
          <a:lstStyle/>
          <a:p>
            <a:r>
              <a:rPr lang="en-US" sz="2600"/>
              <a:t>Tržište i potencijal: Fokus na Novi Sad, ciljni korisnici (studenti, zaposleni, turisti), planovi za širenje</a:t>
            </a:r>
          </a:p>
        </p:txBody>
      </p:sp>
      <p:sp>
        <p:nvSpPr>
          <p:cNvPr id="4" name="Čuvar mesta za sadržaj 3">
            <a:extLst>
              <a:ext uri="{FF2B5EF4-FFF2-40B4-BE49-F238E27FC236}">
                <a16:creationId xmlns:a16="http://schemas.microsoft.com/office/drawing/2014/main" id="{30956A60-D771-7479-C588-ADCDA8ABD1B7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647" y="1965960"/>
            <a:ext cx="6858000" cy="420019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Fokus na Novi Sad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Novi Sad je početna ciljna lokacija zbog svoje urbane dinamike i raznolikih korisničkih skupina.</a:t>
            </a:r>
            <a:endParaRPr lang="en-US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Ciljne skupine korisnika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Studenti, zaposleni i turisti predstavljaju glavne korisničke skupine za prilagođene usluge i ponude.</a:t>
            </a:r>
            <a:endParaRPr lang="en-US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Planovi za širenje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Platforma će se proširiti na druge urbane sredine, prilagođavajući se lokalnim potrebama i trendovima.</a:t>
            </a:r>
            <a:endParaRPr lang="en-US"/>
          </a:p>
        </p:txBody>
      </p:sp>
      <p:pic>
        <p:nvPicPr>
          <p:cNvPr id="5" name="Čuvar mesta za sadržaj 4" descr="Pogled iz visokog kuta na prometni pješački prijelaz u središtu Edinburgha u Škotskoj.">
            <a:extLst>
              <a:ext uri="{FF2B5EF4-FFF2-40B4-BE49-F238E27FC236}">
                <a16:creationId xmlns:a16="http://schemas.microsoft.com/office/drawing/2014/main" id="{80B7B1DD-64D2-4B07-8B11-D7A9EBF192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2455" r="25558" b="1"/>
          <a:stretch>
            <a:fillRect/>
          </a:stretch>
        </p:blipFill>
        <p:spPr>
          <a:xfrm>
            <a:off x="8091732" y="10"/>
            <a:ext cx="4100267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37320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DC7405F-BB29-B70E-59F9-4CE6E7DE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303" y="685800"/>
            <a:ext cx="6858000" cy="1111532"/>
          </a:xfrm>
        </p:spPr>
        <p:txBody>
          <a:bodyPr anchor="b">
            <a:normAutofit/>
          </a:bodyPr>
          <a:lstStyle/>
          <a:p>
            <a:r>
              <a:rPr lang="en-US" sz="2600"/>
              <a:t>Biznis model: Prihodi od provizije, premium opcije, dodatne pogodnosti za vlasnike</a:t>
            </a:r>
            <a:endParaRPr lang="en-US" sz="2600" dirty="0"/>
          </a:p>
        </p:txBody>
      </p:sp>
      <p:pic>
        <p:nvPicPr>
          <p:cNvPr id="5" name="Čuvar mesta za sadržaj 4" descr="Digitalni rad pametnog mobilnog telefona s vezama s društvenim mrežama">
            <a:extLst>
              <a:ext uri="{FF2B5EF4-FFF2-40B4-BE49-F238E27FC236}">
                <a16:creationId xmlns:a16="http://schemas.microsoft.com/office/drawing/2014/main" id="{F9127E40-4139-444F-8903-53627295BB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802" r="35289" b="-1"/>
          <a:stretch>
            <a:fillRect/>
          </a:stretch>
        </p:blipFill>
        <p:spPr>
          <a:xfrm>
            <a:off x="20" y="10"/>
            <a:ext cx="4100247" cy="6857990"/>
          </a:xfrm>
          <a:prstGeom prst="rect">
            <a:avLst/>
          </a:prstGeom>
          <a:noFill/>
        </p:spPr>
      </p:pic>
      <p:sp>
        <p:nvSpPr>
          <p:cNvPr id="4" name="Čuvar mesta za sadržaj 3">
            <a:extLst>
              <a:ext uri="{FF2B5EF4-FFF2-40B4-BE49-F238E27FC236}">
                <a16:creationId xmlns:a16="http://schemas.microsoft.com/office/drawing/2014/main" id="{5C180251-D8C8-5542-7C25-F49FF511DDD7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718303" y="1965960"/>
            <a:ext cx="6858000" cy="420019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Prihodi od provizije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/>
              <a:t>Platforma zarađuje proviziju od svake transakcije, osiguravajući stalan prihod i održivost poslovanja.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Premium opcije usluge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/>
              <a:t>Nude se premium usluge poput rezervacije unaprijed ili na zahtjev za dodatnu pogodnost korisnicima.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Pogodnosti za vlasnike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/>
              <a:t>Dodatne beneficije za vlasnike parkirnih mjesta potiču dugoročnu suradnju i kvalitetu usluge.</a:t>
            </a:r>
          </a:p>
        </p:txBody>
      </p:sp>
    </p:spTree>
    <p:extLst>
      <p:ext uri="{BB962C8B-B14F-4D97-AF65-F5344CB8AC3E}">
        <p14:creationId xmlns:p14="http://schemas.microsoft.com/office/powerpoint/2010/main" val="14706805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D6A7B8C-D346-4E4A-A4B5-66A59EFBF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303" y="685800"/>
            <a:ext cx="6858000" cy="1111532"/>
          </a:xfrm>
        </p:spPr>
        <p:txBody>
          <a:bodyPr anchor="b">
            <a:normAutofit/>
          </a:bodyPr>
          <a:lstStyle/>
          <a:p>
            <a:r>
              <a:rPr lang="en-US" sz="4200" err="1"/>
              <a:t>Marketi</a:t>
            </a:r>
            <a:r>
              <a:rPr lang="sr-Latn-RS" sz="4200" err="1"/>
              <a:t>nška</a:t>
            </a:r>
            <a:r>
              <a:rPr lang="sr-Latn-RS" sz="4200"/>
              <a:t> strategija</a:t>
            </a:r>
            <a:endParaRPr lang="en-US" sz="4200"/>
          </a:p>
        </p:txBody>
      </p:sp>
      <p:pic>
        <p:nvPicPr>
          <p:cNvPr id="5" name="Čuvar mesta za sadržaj 4" descr="KSNUMKSk rezolucija - Znakovi, simboli i emojiji društvenih medija povezuju se sa prepunim ljudima preko raskrsnice, futuristički tehnološki dizajn sa životnim stilom ljudi">
            <a:extLst>
              <a:ext uri="{FF2B5EF4-FFF2-40B4-BE49-F238E27FC236}">
                <a16:creationId xmlns:a16="http://schemas.microsoft.com/office/drawing/2014/main" id="{353D2431-5AFD-4843-9B40-4CC058D0DE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7891" r="38478"/>
          <a:stretch>
            <a:fillRect/>
          </a:stretch>
        </p:blipFill>
        <p:spPr>
          <a:xfrm>
            <a:off x="20" y="10"/>
            <a:ext cx="4100247" cy="6857990"/>
          </a:xfrm>
          <a:prstGeom prst="rect">
            <a:avLst/>
          </a:prstGeom>
          <a:noFill/>
        </p:spPr>
      </p:pic>
      <p:sp>
        <p:nvSpPr>
          <p:cNvPr id="4" name="Čuvar mesta za sadržaj 3">
            <a:extLst>
              <a:ext uri="{FF2B5EF4-FFF2-40B4-BE49-F238E27FC236}">
                <a16:creationId xmlns:a16="http://schemas.microsoft.com/office/drawing/2014/main" id="{9001A176-5559-7A5E-BD01-A5D6A3FB7905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718303" y="1965960"/>
            <a:ext cx="6858000" cy="420019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 dirty="0" err="1"/>
              <a:t>Digitalne</a:t>
            </a:r>
            <a:r>
              <a:rPr lang="en-US" b="1" dirty="0"/>
              <a:t> </a:t>
            </a:r>
            <a:r>
              <a:rPr lang="en-US" b="1" dirty="0" err="1"/>
              <a:t>kampanje</a:t>
            </a:r>
            <a:endParaRPr lang="en-US" b="1" dirty="0"/>
          </a:p>
          <a:p>
            <a:pPr marL="0" lvl="1"/>
            <a:r>
              <a:rPr lang="en-US" dirty="0" err="1"/>
              <a:t>Strategija</a:t>
            </a:r>
            <a:r>
              <a:rPr lang="en-US" dirty="0"/>
              <a:t> </a:t>
            </a:r>
            <a:r>
              <a:rPr lang="en-US" dirty="0" err="1"/>
              <a:t>uključuje</a:t>
            </a:r>
            <a:r>
              <a:rPr lang="en-US" dirty="0"/>
              <a:t> </a:t>
            </a:r>
            <a:r>
              <a:rPr lang="en-US" dirty="0" err="1"/>
              <a:t>oglašavanje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društvenim</a:t>
            </a:r>
            <a:r>
              <a:rPr lang="en-US" dirty="0"/>
              <a:t> </a:t>
            </a:r>
            <a:r>
              <a:rPr lang="en-US" dirty="0" err="1"/>
              <a:t>mrežama</a:t>
            </a:r>
            <a:r>
              <a:rPr lang="sr-Latn-RS" dirty="0"/>
              <a:t> </a:t>
            </a:r>
            <a:r>
              <a:rPr lang="en-US" dirty="0"/>
              <a:t>(Instagram, Facebook, TikTok) </a:t>
            </a:r>
            <a:r>
              <a:rPr lang="en-US" dirty="0" err="1"/>
              <a:t>i</a:t>
            </a:r>
            <a:r>
              <a:rPr lang="en-US" dirty="0"/>
              <a:t> Google </a:t>
            </a:r>
            <a:r>
              <a:rPr lang="en-US" dirty="0" err="1"/>
              <a:t>platformi</a:t>
            </a:r>
            <a:r>
              <a:rPr lang="en-US" dirty="0"/>
              <a:t> </a:t>
            </a:r>
            <a:r>
              <a:rPr lang="en-US" dirty="0" err="1"/>
              <a:t>radi</a:t>
            </a:r>
            <a:r>
              <a:rPr lang="en-US" dirty="0"/>
              <a:t> </a:t>
            </a:r>
            <a:r>
              <a:rPr lang="en-US" dirty="0" err="1"/>
              <a:t>povećanja</a:t>
            </a:r>
            <a:r>
              <a:rPr lang="en-US" dirty="0"/>
              <a:t> online </a:t>
            </a:r>
            <a:r>
              <a:rPr lang="en-US" dirty="0" err="1"/>
              <a:t>vidljivosti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dosega</a:t>
            </a:r>
            <a:r>
              <a:rPr lang="en-US" dirty="0"/>
              <a:t> </a:t>
            </a:r>
            <a:r>
              <a:rPr lang="en-US" dirty="0" err="1"/>
              <a:t>ciljne</a:t>
            </a:r>
            <a:r>
              <a:rPr lang="en-US" dirty="0"/>
              <a:t> </a:t>
            </a:r>
            <a:r>
              <a:rPr lang="en-US" dirty="0" err="1"/>
              <a:t>grupe</a:t>
            </a:r>
            <a:r>
              <a:rPr lang="en-US" dirty="0"/>
              <a:t>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 dirty="0" err="1"/>
              <a:t>Lokalna</a:t>
            </a:r>
            <a:r>
              <a:rPr lang="en-US" b="1" dirty="0"/>
              <a:t> </a:t>
            </a:r>
            <a:r>
              <a:rPr lang="en-US" b="1" dirty="0" err="1"/>
              <a:t>promocija</a:t>
            </a:r>
            <a:endParaRPr lang="en-US" b="1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dirty="0" err="1"/>
              <a:t>Plakati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baneri</a:t>
            </a:r>
            <a:r>
              <a:rPr lang="en-US" dirty="0"/>
              <a:t> se </a:t>
            </a:r>
            <a:r>
              <a:rPr lang="en-US" dirty="0" err="1"/>
              <a:t>postavljaju</a:t>
            </a:r>
            <a:r>
              <a:rPr lang="en-US" dirty="0"/>
              <a:t> u </a:t>
            </a:r>
            <a:r>
              <a:rPr lang="en-US" dirty="0" err="1"/>
              <a:t>blizini</a:t>
            </a:r>
            <a:r>
              <a:rPr lang="en-US" dirty="0"/>
              <a:t> </a:t>
            </a:r>
            <a:r>
              <a:rPr lang="en-US" dirty="0" err="1"/>
              <a:t>fakulteta</a:t>
            </a:r>
            <a:r>
              <a:rPr lang="sr-Latn-RS" dirty="0"/>
              <a:t>, </a:t>
            </a:r>
            <a:r>
              <a:rPr lang="en-US" dirty="0" err="1"/>
              <a:t>poslovnih</a:t>
            </a:r>
            <a:r>
              <a:rPr lang="en-US" dirty="0"/>
              <a:t> zona</a:t>
            </a:r>
            <a:r>
              <a:rPr lang="sr-Latn-RS" dirty="0"/>
              <a:t> i stambenih naselja</a:t>
            </a:r>
            <a:r>
              <a:rPr lang="en-US" dirty="0"/>
              <a:t> </a:t>
            </a:r>
            <a:r>
              <a:rPr lang="en-US" dirty="0" err="1"/>
              <a:t>radi</a:t>
            </a:r>
            <a:r>
              <a:rPr lang="en-US" dirty="0"/>
              <a:t> </a:t>
            </a:r>
            <a:r>
              <a:rPr lang="en-US" dirty="0" err="1"/>
              <a:t>privlačenja</a:t>
            </a:r>
            <a:r>
              <a:rPr lang="en-US" dirty="0"/>
              <a:t> </a:t>
            </a:r>
            <a:r>
              <a:rPr lang="en-US" dirty="0" err="1"/>
              <a:t>lokalnih</a:t>
            </a:r>
            <a:r>
              <a:rPr lang="en-US" dirty="0"/>
              <a:t> </a:t>
            </a:r>
            <a:r>
              <a:rPr lang="en-US" dirty="0" err="1"/>
              <a:t>korisnika</a:t>
            </a:r>
            <a:r>
              <a:rPr lang="en-US" dirty="0"/>
              <a:t>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 dirty="0" err="1"/>
              <a:t>Partnerstva</a:t>
            </a:r>
            <a:r>
              <a:rPr lang="en-US" b="1" dirty="0"/>
              <a:t> </a:t>
            </a:r>
          </a:p>
          <a:p>
            <a:pPr marL="0" lvl="1"/>
            <a:r>
              <a:rPr lang="en-US" dirty="0" err="1"/>
              <a:t>Naglasak</a:t>
            </a:r>
            <a:r>
              <a:rPr lang="en-US" dirty="0"/>
              <a:t> je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saradnji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nn-NO" dirty="0"/>
              <a:t>univerzitetima, kompanijama i vlasnicima većih objekata</a:t>
            </a:r>
            <a:r>
              <a:rPr lang="en-US" dirty="0"/>
              <a:t>. </a:t>
            </a:r>
          </a:p>
          <a:p>
            <a:pPr marL="0" lvl="1"/>
            <a:endParaRPr lang="en-US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b="1" dirty="0"/>
              <a:t>Referral program </a:t>
            </a:r>
          </a:p>
          <a:p>
            <a:pPr marL="0" lvl="1"/>
            <a:r>
              <a:rPr lang="en-US" dirty="0" err="1"/>
              <a:t>Korisnici</a:t>
            </a:r>
            <a:r>
              <a:rPr lang="en-US" dirty="0"/>
              <a:t> </a:t>
            </a:r>
            <a:r>
              <a:rPr lang="en-US" dirty="0" err="1"/>
              <a:t>dobijaju</a:t>
            </a:r>
            <a:r>
              <a:rPr lang="en-US" dirty="0"/>
              <a:t> </a:t>
            </a:r>
            <a:r>
              <a:rPr lang="en-US" dirty="0" err="1"/>
              <a:t>popust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dovedu</a:t>
            </a:r>
            <a:r>
              <a:rPr lang="en-US" dirty="0"/>
              <a:t> </a:t>
            </a:r>
            <a:r>
              <a:rPr lang="en-US" dirty="0" err="1"/>
              <a:t>nove</a:t>
            </a:r>
            <a:r>
              <a:rPr lang="en-US" dirty="0"/>
              <a:t> </a:t>
            </a:r>
            <a:r>
              <a:rPr lang="en-US" dirty="0" err="1"/>
              <a:t>korisnike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5404463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353B9C2-5053-758F-DD34-D8CB23F2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85800"/>
            <a:ext cx="10963655" cy="762001"/>
          </a:xfrm>
        </p:spPr>
        <p:txBody>
          <a:bodyPr anchor="b">
            <a:normAutofit/>
          </a:bodyPr>
          <a:lstStyle/>
          <a:p>
            <a:r>
              <a:rPr lang="en-US" sz="5000" dirty="0" err="1"/>
              <a:t>Pregled</a:t>
            </a:r>
            <a:r>
              <a:rPr lang="en-US" sz="5000" dirty="0"/>
              <a:t> </a:t>
            </a:r>
            <a:r>
              <a:rPr lang="en-US" sz="5000" dirty="0" err="1"/>
              <a:t>finansijskih</a:t>
            </a:r>
            <a:r>
              <a:rPr lang="en-US" sz="5000" dirty="0"/>
              <a:t> </a:t>
            </a:r>
            <a:r>
              <a:rPr lang="en-US" sz="5000" dirty="0" err="1"/>
              <a:t>projekcija</a:t>
            </a:r>
            <a:endParaRPr lang="en-US" sz="5000" dirty="0"/>
          </a:p>
        </p:txBody>
      </p:sp>
      <p:graphicFrame>
        <p:nvGraphicFramePr>
          <p:cNvPr id="4" name="Čuvar mesta za sadržaj 4">
            <a:extLst>
              <a:ext uri="{FF2B5EF4-FFF2-40B4-BE49-F238E27FC236}">
                <a16:creationId xmlns:a16="http://schemas.microsoft.com/office/drawing/2014/main" id="{CD387F0A-AB25-4A47-B18B-D27D5ACB2C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7600007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612647" y="1828800"/>
          <a:ext cx="10963656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377717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63A5B27-437C-C621-4DF5-1CC2B78A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85800"/>
            <a:ext cx="4572002" cy="1371264"/>
          </a:xfrm>
        </p:spPr>
        <p:txBody>
          <a:bodyPr anchor="b">
            <a:normAutofit/>
          </a:bodyPr>
          <a:lstStyle/>
          <a:p>
            <a:r>
              <a:rPr lang="en-US" sz="4600" dirty="0"/>
              <a:t>Analiza </a:t>
            </a:r>
            <a:r>
              <a:rPr lang="en-US" sz="4600" dirty="0" err="1"/>
              <a:t>rizika</a:t>
            </a:r>
            <a:r>
              <a:rPr lang="en-US" sz="4600" dirty="0"/>
              <a:t>    </a:t>
            </a:r>
          </a:p>
        </p:txBody>
      </p:sp>
      <p:sp>
        <p:nvSpPr>
          <p:cNvPr id="4" name="Čuvar mesta za sadržaj 3">
            <a:extLst>
              <a:ext uri="{FF2B5EF4-FFF2-40B4-BE49-F238E27FC236}">
                <a16:creationId xmlns:a16="http://schemas.microsoft.com/office/drawing/2014/main" id="{70EE30AB-2165-3115-9208-A8174AB63DAE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9599" y="2286000"/>
            <a:ext cx="4561666" cy="388620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 dirty="0" err="1"/>
              <a:t>Tehnički</a:t>
            </a:r>
            <a:r>
              <a:rPr lang="en-US" b="1" dirty="0"/>
              <a:t> </a:t>
            </a:r>
            <a:r>
              <a:rPr lang="en-US" b="1" dirty="0" err="1"/>
              <a:t>rizici</a:t>
            </a:r>
            <a:r>
              <a:rPr lang="en-US" b="1" dirty="0"/>
              <a:t> - </a:t>
            </a:r>
            <a:r>
              <a:rPr lang="en-US" dirty="0" err="1"/>
              <a:t>sigurnost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, </a:t>
            </a:r>
            <a:r>
              <a:rPr lang="en-US" dirty="0" err="1"/>
              <a:t>stabilnost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 dirty="0" err="1"/>
              <a:t>Tržišni</a:t>
            </a:r>
            <a:r>
              <a:rPr lang="en-US" b="1" dirty="0"/>
              <a:t> </a:t>
            </a:r>
            <a:r>
              <a:rPr lang="en-US" b="1" dirty="0" err="1"/>
              <a:t>rizici</a:t>
            </a:r>
            <a:r>
              <a:rPr lang="en-US" b="1" dirty="0"/>
              <a:t> – </a:t>
            </a:r>
            <a:r>
              <a:rPr lang="en-US" dirty="0" err="1"/>
              <a:t>spora</a:t>
            </a:r>
            <a:r>
              <a:rPr lang="en-US" dirty="0"/>
              <a:t> </a:t>
            </a:r>
            <a:r>
              <a:rPr lang="en-US" dirty="0" err="1"/>
              <a:t>prihvaćenost</a:t>
            </a:r>
            <a:r>
              <a:rPr lang="en-US" dirty="0"/>
              <a:t> </a:t>
            </a:r>
            <a:r>
              <a:rPr lang="en-US" dirty="0" err="1"/>
              <a:t>korisnika</a:t>
            </a:r>
            <a:r>
              <a:rPr lang="en-US" dirty="0"/>
              <a:t>, </a:t>
            </a:r>
            <a:r>
              <a:rPr lang="en-US" dirty="0" err="1"/>
              <a:t>konkurencija</a:t>
            </a:r>
            <a:r>
              <a:rPr lang="en-US" dirty="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b="1" dirty="0" err="1"/>
              <a:t>Pravni</a:t>
            </a:r>
            <a:r>
              <a:rPr lang="en-US" b="1" dirty="0"/>
              <a:t> </a:t>
            </a:r>
            <a:r>
              <a:rPr lang="en-US" b="1" dirty="0" err="1"/>
              <a:t>rizici</a:t>
            </a:r>
            <a:r>
              <a:rPr lang="en-US" b="1" dirty="0"/>
              <a:t> - </a:t>
            </a:r>
            <a:r>
              <a:rPr lang="en-US" dirty="0" err="1"/>
              <a:t>regulativa</a:t>
            </a:r>
            <a:r>
              <a:rPr lang="en-US" dirty="0"/>
              <a:t> </a:t>
            </a:r>
            <a:r>
              <a:rPr lang="en-US" dirty="0" err="1"/>
              <a:t>korišćenja</a:t>
            </a:r>
            <a:r>
              <a:rPr lang="en-US" dirty="0"/>
              <a:t> </a:t>
            </a:r>
            <a:r>
              <a:rPr lang="en-US" dirty="0" err="1"/>
              <a:t>privatnih</a:t>
            </a:r>
            <a:r>
              <a:rPr lang="en-US" dirty="0"/>
              <a:t> </a:t>
            </a:r>
            <a:r>
              <a:rPr lang="en-US" dirty="0" err="1"/>
              <a:t>površina</a:t>
            </a:r>
            <a:r>
              <a:rPr lang="en-US" dirty="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b="1" dirty="0" err="1"/>
              <a:t>Finansijski</a:t>
            </a:r>
            <a:r>
              <a:rPr lang="en-US" b="1" dirty="0"/>
              <a:t> </a:t>
            </a:r>
            <a:r>
              <a:rPr lang="en-US" b="1" dirty="0" err="1"/>
              <a:t>rizici</a:t>
            </a:r>
            <a:r>
              <a:rPr lang="en-US" b="1" dirty="0"/>
              <a:t> - </a:t>
            </a:r>
            <a:r>
              <a:rPr lang="en-US" dirty="0" err="1"/>
              <a:t>troškovi</a:t>
            </a:r>
            <a:r>
              <a:rPr lang="en-US" dirty="0"/>
              <a:t> </a:t>
            </a:r>
            <a:r>
              <a:rPr lang="en-US" dirty="0" err="1"/>
              <a:t>marketinga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razvoja</a:t>
            </a:r>
            <a:r>
              <a:rPr lang="en-US" dirty="0"/>
              <a:t> </a:t>
            </a:r>
            <a:r>
              <a:rPr lang="en-US" dirty="0" err="1"/>
              <a:t>mogu</a:t>
            </a:r>
            <a:r>
              <a:rPr lang="en-US" dirty="0"/>
              <a:t> </a:t>
            </a:r>
            <a:r>
              <a:rPr lang="en-US" dirty="0" err="1"/>
              <a:t>premašiti</a:t>
            </a:r>
            <a:r>
              <a:rPr lang="en-US" dirty="0"/>
              <a:t> plan.</a:t>
            </a:r>
          </a:p>
        </p:txBody>
      </p:sp>
      <p:pic>
        <p:nvPicPr>
          <p:cNvPr id="5" name="Čuvar mesta za sadržaj 4" descr="Sažetak Digitalni koncept koji prikazuje optimizaciju mrežne bezbednosti i internet tehnologiju  ">
            <a:extLst>
              <a:ext uri="{FF2B5EF4-FFF2-40B4-BE49-F238E27FC236}">
                <a16:creationId xmlns:a16="http://schemas.microsoft.com/office/drawing/2014/main" id="{D74F29E5-4F46-4DC2-9BE2-3DE81C8B63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5061" r="15061"/>
          <a:stretch/>
        </p:blipFill>
        <p:spPr>
          <a:xfrm>
            <a:off x="5801947" y="0"/>
            <a:ext cx="6389642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972489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6984860-8702-DE08-45F6-01921A8CE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85804"/>
            <a:ext cx="6391374" cy="1371996"/>
          </a:xfrm>
        </p:spPr>
        <p:txBody>
          <a:bodyPr anchor="b">
            <a:normAutofit/>
          </a:bodyPr>
          <a:lstStyle/>
          <a:p>
            <a:r>
              <a:rPr lang="en-US" sz="5000" err="1"/>
              <a:t>Organizacija</a:t>
            </a:r>
            <a:r>
              <a:rPr lang="en-US" sz="5000"/>
              <a:t> </a:t>
            </a:r>
            <a:r>
              <a:rPr lang="en-US" sz="5000" err="1"/>
              <a:t>tim</a:t>
            </a:r>
            <a:r>
              <a:rPr lang="sr-Latn-RS" sz="5000"/>
              <a:t>a</a:t>
            </a:r>
            <a:endParaRPr lang="en-US" sz="5000"/>
          </a:p>
        </p:txBody>
      </p:sp>
      <p:sp>
        <p:nvSpPr>
          <p:cNvPr id="4" name="Čuvar mesta za sadržaj 3">
            <a:extLst>
              <a:ext uri="{FF2B5EF4-FFF2-40B4-BE49-F238E27FC236}">
                <a16:creationId xmlns:a16="http://schemas.microsoft.com/office/drawing/2014/main" id="{CF223D20-ABDE-24A3-BD22-9B4504CE6A0A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773" y="2742645"/>
            <a:ext cx="6391247" cy="3429551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US" b="1" dirty="0"/>
              <a:t>CEO / Founder – </a:t>
            </a:r>
            <a:r>
              <a:rPr lang="en-US" dirty="0" err="1"/>
              <a:t>odgovorni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za </a:t>
            </a:r>
            <a:r>
              <a:rPr lang="en-US" dirty="0" err="1"/>
              <a:t>viziju</a:t>
            </a:r>
            <a:r>
              <a:rPr lang="en-US" dirty="0"/>
              <a:t>, </a:t>
            </a:r>
            <a:r>
              <a:rPr lang="en-US" dirty="0" err="1"/>
              <a:t>partnerstva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strategiju</a:t>
            </a:r>
            <a:r>
              <a:rPr lang="en-US" dirty="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b="1" dirty="0"/>
              <a:t>CTO – </a:t>
            </a:r>
            <a:r>
              <a:rPr lang="en-US" dirty="0" err="1"/>
              <a:t>vodi</a:t>
            </a:r>
            <a:r>
              <a:rPr lang="en-US" dirty="0"/>
              <a:t> </a:t>
            </a:r>
            <a:r>
              <a:rPr lang="en-US" dirty="0" err="1"/>
              <a:t>razvoj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, </a:t>
            </a:r>
            <a:r>
              <a:rPr lang="en-US" dirty="0" err="1"/>
              <a:t>bira</a:t>
            </a:r>
            <a:r>
              <a:rPr lang="en-US" dirty="0"/>
              <a:t> </a:t>
            </a:r>
            <a:r>
              <a:rPr lang="en-US" dirty="0" err="1"/>
              <a:t>tehnologije</a:t>
            </a:r>
            <a:r>
              <a:rPr lang="en-US" dirty="0"/>
              <a:t>, </a:t>
            </a:r>
            <a:r>
              <a:rPr lang="en-US" dirty="0" err="1"/>
              <a:t>koordinacija</a:t>
            </a:r>
            <a:r>
              <a:rPr lang="en-US" dirty="0"/>
              <a:t> </a:t>
            </a:r>
            <a:r>
              <a:rPr lang="en-US" dirty="0" err="1"/>
              <a:t>developera</a:t>
            </a:r>
            <a:endParaRPr lang="en-US" dirty="0"/>
          </a:p>
          <a:p>
            <a:pPr marL="0" indent="0">
              <a:spcBef>
                <a:spcPts val="2500"/>
              </a:spcBef>
              <a:buNone/>
            </a:pPr>
            <a:r>
              <a:rPr lang="en-US" b="1" dirty="0"/>
              <a:t>Backend </a:t>
            </a:r>
            <a:r>
              <a:rPr lang="en-US" b="1" dirty="0" err="1"/>
              <a:t>developeri</a:t>
            </a:r>
            <a:r>
              <a:rPr lang="en-US" b="1" dirty="0"/>
              <a:t> – </a:t>
            </a:r>
            <a:r>
              <a:rPr lang="en-US" dirty="0" err="1"/>
              <a:t>rade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bazi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, API-</a:t>
            </a:r>
            <a:r>
              <a:rPr lang="en-US" dirty="0" err="1"/>
              <a:t>ju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integraciji</a:t>
            </a:r>
            <a:r>
              <a:rPr lang="en-US" dirty="0"/>
              <a:t> </a:t>
            </a:r>
            <a:r>
              <a:rPr lang="en-US" dirty="0" err="1"/>
              <a:t>plaćanja</a:t>
            </a:r>
            <a:r>
              <a:rPr lang="en-US" dirty="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b="1" dirty="0"/>
              <a:t>Frontend / Mobile </a:t>
            </a:r>
            <a:r>
              <a:rPr lang="en-US" b="1" dirty="0" err="1"/>
              <a:t>developeri</a:t>
            </a:r>
            <a:r>
              <a:rPr lang="en-US" b="1" dirty="0"/>
              <a:t> - </a:t>
            </a:r>
            <a:r>
              <a:rPr lang="en-US" dirty="0" err="1"/>
              <a:t>razvijaju</a:t>
            </a:r>
            <a:r>
              <a:rPr lang="en-US" dirty="0"/>
              <a:t> </a:t>
            </a:r>
            <a:r>
              <a:rPr lang="en-US" dirty="0" err="1"/>
              <a:t>korisnički</a:t>
            </a:r>
            <a:r>
              <a:rPr lang="en-US" dirty="0"/>
              <a:t> </a:t>
            </a:r>
            <a:r>
              <a:rPr lang="en-US" dirty="0" err="1"/>
              <a:t>interfejs</a:t>
            </a:r>
            <a:r>
              <a:rPr lang="en-US" dirty="0"/>
              <a:t>, web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mobilnu</a:t>
            </a:r>
            <a:r>
              <a:rPr lang="en-US" dirty="0"/>
              <a:t> </a:t>
            </a:r>
            <a:r>
              <a:rPr lang="en-US" dirty="0" err="1"/>
              <a:t>aplikaciju</a:t>
            </a:r>
            <a:r>
              <a:rPr lang="en-US" dirty="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b="1" dirty="0" err="1"/>
              <a:t>Marketnig</a:t>
            </a:r>
            <a:r>
              <a:rPr lang="en-US" b="1" dirty="0"/>
              <a:t> </a:t>
            </a:r>
            <a:r>
              <a:rPr lang="en-US" b="1" dirty="0" err="1"/>
              <a:t>tim</a:t>
            </a:r>
            <a:r>
              <a:rPr lang="en-US" b="1" dirty="0"/>
              <a:t> - </a:t>
            </a:r>
            <a:r>
              <a:rPr lang="en-US" dirty="0" err="1"/>
              <a:t>vodi</a:t>
            </a:r>
            <a:r>
              <a:rPr lang="en-US" dirty="0"/>
              <a:t> </a:t>
            </a:r>
            <a:r>
              <a:rPr lang="en-US" dirty="0" err="1"/>
              <a:t>promociju</a:t>
            </a:r>
            <a:r>
              <a:rPr lang="en-US" dirty="0"/>
              <a:t>, </a:t>
            </a:r>
            <a:r>
              <a:rPr lang="en-US" dirty="0" err="1"/>
              <a:t>digitalne</a:t>
            </a:r>
            <a:r>
              <a:rPr lang="en-US" dirty="0"/>
              <a:t> </a:t>
            </a:r>
            <a:r>
              <a:rPr lang="en-US" dirty="0" err="1"/>
              <a:t>kampanje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odnose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korisnicima</a:t>
            </a:r>
            <a:r>
              <a:rPr lang="en-US" dirty="0"/>
              <a:t>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b="1" dirty="0" err="1"/>
              <a:t>Korisnička</a:t>
            </a:r>
            <a:r>
              <a:rPr lang="en-US" b="1" dirty="0"/>
              <a:t> </a:t>
            </a:r>
            <a:r>
              <a:rPr lang="en-US" b="1" dirty="0" err="1"/>
              <a:t>podrška</a:t>
            </a:r>
            <a:r>
              <a:rPr lang="en-US" b="1" dirty="0"/>
              <a:t> - </a:t>
            </a:r>
            <a:r>
              <a:rPr lang="en-US" dirty="0" err="1"/>
              <a:t>obezbjeđuje</a:t>
            </a:r>
            <a:r>
              <a:rPr lang="en-US" dirty="0"/>
              <a:t> </a:t>
            </a:r>
            <a:r>
              <a:rPr lang="en-US" dirty="0" err="1"/>
              <a:t>komunikaciju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pomoć</a:t>
            </a:r>
            <a:r>
              <a:rPr lang="en-US" dirty="0"/>
              <a:t> </a:t>
            </a:r>
            <a:r>
              <a:rPr lang="en-US" dirty="0" err="1"/>
              <a:t>korisnicima</a:t>
            </a:r>
            <a:r>
              <a:rPr lang="en-US" dirty="0"/>
              <a:t>.</a:t>
            </a:r>
          </a:p>
        </p:txBody>
      </p:sp>
      <p:pic>
        <p:nvPicPr>
          <p:cNvPr id="5" name="Čuvar mesta za sadržaj 4" descr="Dva studenta studiraju zajedno koristeći tehnologiju">
            <a:extLst>
              <a:ext uri="{FF2B5EF4-FFF2-40B4-BE49-F238E27FC236}">
                <a16:creationId xmlns:a16="http://schemas.microsoft.com/office/drawing/2014/main" id="{722C8046-294A-4D78-9129-62C4564E12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556" r="49055" b="-2"/>
          <a:stretch>
            <a:fillRect/>
          </a:stretch>
        </p:blipFill>
        <p:spPr>
          <a:xfrm>
            <a:off x="7631546" y="1"/>
            <a:ext cx="4560454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302529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Blockwork elegance">
  <a:themeElements>
    <a:clrScheme name="Blockwork Elegance- Copilot 1">
      <a:dk1>
        <a:srgbClr val="000000"/>
      </a:dk1>
      <a:lt1>
        <a:srgbClr val="FFFFFF"/>
      </a:lt1>
      <a:dk2>
        <a:srgbClr val="000102"/>
      </a:dk2>
      <a:lt2>
        <a:srgbClr val="F6F2E6"/>
      </a:lt2>
      <a:accent1>
        <a:srgbClr val="28436C"/>
      </a:accent1>
      <a:accent2>
        <a:srgbClr val="F3BC24"/>
      </a:accent2>
      <a:accent3>
        <a:srgbClr val="8E7B63"/>
      </a:accent3>
      <a:accent4>
        <a:srgbClr val="CC563B"/>
      </a:accent4>
      <a:accent5>
        <a:srgbClr val="A3452F"/>
      </a:accent5>
      <a:accent6>
        <a:srgbClr val="BB9D83"/>
      </a:accent6>
      <a:hlink>
        <a:srgbClr val="4E60DA"/>
      </a:hlink>
      <a:folHlink>
        <a:srgbClr val="4E6094"/>
      </a:folHlink>
    </a:clrScheme>
    <a:fontScheme name="Blockwork Elegance">
      <a:majorFont>
        <a:latin typeface="Bahnschrift SemiLight"/>
        <a:ea typeface=""/>
        <a:cs typeface=""/>
      </a:majorFont>
      <a:minorFont>
        <a:latin typeface="Bahnschrift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work Elegance_Copilot Layouts_win32_KO_V11" id="{190D3195-6803-4DBD-A5E5-D3BB0A934856}" vid="{D3DF0ADA-3EA0-49DE-8FCB-DFEAAB5B3A90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1598</Words>
  <Application>Microsoft Office PowerPoint</Application>
  <PresentationFormat>Široki ekran</PresentationFormat>
  <Paragraphs>122</Paragraphs>
  <Slides>13</Slides>
  <Notes>13</Notes>
  <HiddenSlides>0</HiddenSlides>
  <MMClips>0</MMClips>
  <ScaleCrop>false</ScaleCrop>
  <HeadingPairs>
    <vt:vector size="6" baseType="variant">
      <vt:variant>
        <vt:lpstr>Korišćeni fontovi</vt:lpstr>
      </vt:variant>
      <vt:variant>
        <vt:i4>3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13</vt:i4>
      </vt:variant>
    </vt:vector>
  </HeadingPairs>
  <TitlesOfParts>
    <vt:vector size="17" baseType="lpstr">
      <vt:lpstr>Aptos</vt:lpstr>
      <vt:lpstr>Arial</vt:lpstr>
      <vt:lpstr>Bahnschrift SemiLight</vt:lpstr>
      <vt:lpstr>Blockwork elegance</vt:lpstr>
      <vt:lpstr>PowerPoint prezentacija</vt:lpstr>
      <vt:lpstr>Problem: Nedostatak parking mjesta, gubitak vremena i novca, preopterećeni prostori, emisija CO2</vt:lpstr>
      <vt:lpstr>Rješenje: Web platforma za dijeljenje privatnih parking mjesta, povezivanje vlasnika i vozača, rezervacija unaprijed ili u realnom vremenu</vt:lpstr>
      <vt:lpstr>Tržište i potencijal: Fokus na Novi Sad, ciljni korisnici (studenti, zaposleni, turisti), planovi za širenje</vt:lpstr>
      <vt:lpstr>Biznis model: Prihodi od provizije, premium opcije, dodatne pogodnosti za vlasnike</vt:lpstr>
      <vt:lpstr>Marketinška strategija</vt:lpstr>
      <vt:lpstr>Pregled finansijskih projekcija</vt:lpstr>
      <vt:lpstr>Analiza rizika    </vt:lpstr>
      <vt:lpstr>Organizacija tima</vt:lpstr>
      <vt:lpstr>Plan razvoja proizvoda</vt:lpstr>
      <vt:lpstr>Kontrola kvaliteta i testiranje</vt:lpstr>
      <vt:lpstr>Vizija:</vt:lpstr>
      <vt:lpstr>Zaključak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Student</dc:creator>
  <cp:lastModifiedBy>Student</cp:lastModifiedBy>
  <cp:revision>23</cp:revision>
  <dcterms:created xsi:type="dcterms:W3CDTF">2025-09-16T14:45:39Z</dcterms:created>
  <dcterms:modified xsi:type="dcterms:W3CDTF">2025-09-27T15:28:23Z</dcterms:modified>
</cp:coreProperties>
</file>